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2.xml" ContentType="application/vnd.openxmlformats-officedocument.drawingml.chart+xml"/>
  <Override PartName="/ppt/notesSlides/notesSlide18.xml" ContentType="application/vnd.openxmlformats-officedocument.presentationml.notesSlide+xml"/>
  <Override PartName="/ppt/charts/chart3.xml" ContentType="application/vnd.openxmlformats-officedocument.drawingml.char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8"/>
  </p:notesMasterIdLst>
  <p:handoutMasterIdLst>
    <p:handoutMasterId r:id="rId59"/>
  </p:handoutMasterIdLst>
  <p:sldIdLst>
    <p:sldId id="1034" r:id="rId5"/>
    <p:sldId id="1209" r:id="rId6"/>
    <p:sldId id="2257" r:id="rId7"/>
    <p:sldId id="1247" r:id="rId8"/>
    <p:sldId id="2252" r:id="rId9"/>
    <p:sldId id="1246" r:id="rId10"/>
    <p:sldId id="1225" r:id="rId11"/>
    <p:sldId id="1226" r:id="rId12"/>
    <p:sldId id="1248" r:id="rId13"/>
    <p:sldId id="1227" r:id="rId14"/>
    <p:sldId id="1228" r:id="rId15"/>
    <p:sldId id="1229" r:id="rId16"/>
    <p:sldId id="1231" r:id="rId17"/>
    <p:sldId id="1232" r:id="rId18"/>
    <p:sldId id="1233" r:id="rId19"/>
    <p:sldId id="1234" r:id="rId20"/>
    <p:sldId id="1235" r:id="rId21"/>
    <p:sldId id="1239" r:id="rId22"/>
    <p:sldId id="1240" r:id="rId23"/>
    <p:sldId id="1241" r:id="rId24"/>
    <p:sldId id="1242" r:id="rId25"/>
    <p:sldId id="1220" r:id="rId26"/>
    <p:sldId id="2253" r:id="rId27"/>
    <p:sldId id="1243" r:id="rId28"/>
    <p:sldId id="1097" r:id="rId29"/>
    <p:sldId id="1102" r:id="rId30"/>
    <p:sldId id="1110" r:id="rId31"/>
    <p:sldId id="1104" r:id="rId32"/>
    <p:sldId id="1107" r:id="rId33"/>
    <p:sldId id="1108" r:id="rId34"/>
    <p:sldId id="1109" r:id="rId35"/>
    <p:sldId id="1125" r:id="rId36"/>
    <p:sldId id="1123" r:id="rId37"/>
    <p:sldId id="1129" r:id="rId38"/>
    <p:sldId id="1126" r:id="rId39"/>
    <p:sldId id="1111" r:id="rId40"/>
    <p:sldId id="1112" r:id="rId41"/>
    <p:sldId id="1253" r:id="rId42"/>
    <p:sldId id="1113" r:id="rId43"/>
    <p:sldId id="1115" r:id="rId44"/>
    <p:sldId id="1114" r:id="rId45"/>
    <p:sldId id="1118" r:id="rId46"/>
    <p:sldId id="1119" r:id="rId47"/>
    <p:sldId id="1120" r:id="rId48"/>
    <p:sldId id="1121" r:id="rId49"/>
    <p:sldId id="1122" r:id="rId50"/>
    <p:sldId id="1133" r:id="rId51"/>
    <p:sldId id="1134" r:id="rId52"/>
    <p:sldId id="1135" r:id="rId53"/>
    <p:sldId id="267" r:id="rId54"/>
    <p:sldId id="1137" r:id="rId55"/>
    <p:sldId id="1254" r:id="rId56"/>
    <p:sldId id="1204" r:id="rId57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vid Rand" initials="DR" lastIdx="1" clrIdx="0">
    <p:extLst>
      <p:ext uri="{19B8F6BF-5375-455C-9EA6-DF929625EA0E}">
        <p15:presenceInfo xmlns:p15="http://schemas.microsoft.com/office/powerpoint/2012/main" userId="S::drand@MIT.EDU::43a0bf46-11a8-4c5f-a426-d2f0116501ec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1EB822"/>
    <a:srgbClr val="E9EDF4"/>
    <a:srgbClr val="D0D8E8"/>
    <a:srgbClr val="FFFFFF"/>
    <a:srgbClr val="FF0000"/>
    <a:srgbClr val="0000FF"/>
    <a:srgbClr val="000000"/>
    <a:srgbClr val="FF662B"/>
    <a:srgbClr val="E6E7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80" autoAdjust="0"/>
    <p:restoredTop sz="77907" autoAdjust="0"/>
  </p:normalViewPr>
  <p:slideViewPr>
    <p:cSldViewPr>
      <p:cViewPr varScale="1">
        <p:scale>
          <a:sx n="89" d="100"/>
          <a:sy n="89" d="100"/>
        </p:scale>
        <p:origin x="2430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5" d="100"/>
        <a:sy n="55" d="100"/>
      </p:scale>
      <p:origin x="0" y="2340"/>
    </p:cViewPr>
  </p:sorterViewPr>
  <p:notesViewPr>
    <p:cSldViewPr>
      <p:cViewPr varScale="1">
        <p:scale>
          <a:sx n="74" d="100"/>
          <a:sy n="74" d="100"/>
        </p:scale>
        <p:origin x="3472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r465\Documents\RESEARCH%20PROJECTS\gord%20pennycook\fake%20news\prior%20exposure\fake%20news%20his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'e2'!$D$48</c:f>
              <c:strCache>
                <c:ptCount val="1"/>
                <c:pt idx="0">
                  <c:v>Novel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'e2'!$J$49:$J$50</c:f>
                <c:numCache>
                  <c:formatCode>General</c:formatCode>
                  <c:ptCount val="2"/>
                  <c:pt idx="0">
                    <c:v>1.8273471999999999E-2</c:v>
                  </c:pt>
                  <c:pt idx="1">
                    <c:v>1.6997316000000002E-2</c:v>
                  </c:pt>
                </c:numCache>
              </c:numRef>
            </c:plus>
            <c:minus>
              <c:numRef>
                <c:f>'e2'!$J$49:$J$50</c:f>
                <c:numCache>
                  <c:formatCode>General</c:formatCode>
                  <c:ptCount val="2"/>
                  <c:pt idx="0">
                    <c:v>1.8273471999999999E-2</c:v>
                  </c:pt>
                  <c:pt idx="1">
                    <c:v>1.6997316000000002E-2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/>
                </a:solidFill>
                <a:round/>
              </a:ln>
              <a:effectLst/>
            </c:spPr>
          </c:errBars>
          <c:cat>
            <c:strRef>
              <c:f>'e2'!$C$49:$C$50</c:f>
              <c:strCache>
                <c:ptCount val="2"/>
                <c:pt idx="0">
                  <c:v>No Warning</c:v>
                </c:pt>
                <c:pt idx="1">
                  <c:v>Warning</c:v>
                </c:pt>
              </c:strCache>
            </c:strRef>
          </c:cat>
          <c:val>
            <c:numRef>
              <c:f>'e2'!$D$49:$D$50</c:f>
              <c:numCache>
                <c:formatCode>General</c:formatCode>
                <c:ptCount val="2"/>
                <c:pt idx="0">
                  <c:v>0.18415300000000001</c:v>
                </c:pt>
                <c:pt idx="1">
                  <c:v>0.14953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8A-49D8-90B6-A0916814E055}"/>
            </c:ext>
          </c:extLst>
        </c:ser>
        <c:ser>
          <c:idx val="0"/>
          <c:order val="1"/>
          <c:tx>
            <c:strRef>
              <c:f>'e2'!$E$48</c:f>
              <c:strCache>
                <c:ptCount val="1"/>
                <c:pt idx="0">
                  <c:v>Familiarized</c:v>
                </c:pt>
              </c:strCache>
            </c:strRef>
          </c:tx>
          <c:spPr>
            <a:solidFill>
              <a:srgbClr val="FF1F1F"/>
            </a:solidFill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'e2'!$K$49:$K$50</c:f>
                <c:numCache>
                  <c:formatCode>General</c:formatCode>
                  <c:ptCount val="2"/>
                  <c:pt idx="0">
                    <c:v>2.1613703999999997E-2</c:v>
                  </c:pt>
                  <c:pt idx="1">
                    <c:v>2.0581567999999998E-2</c:v>
                  </c:pt>
                </c:numCache>
              </c:numRef>
            </c:plus>
            <c:minus>
              <c:numRef>
                <c:f>'e2'!$K$49:$K$50</c:f>
                <c:numCache>
                  <c:formatCode>General</c:formatCode>
                  <c:ptCount val="2"/>
                  <c:pt idx="0">
                    <c:v>2.1613703999999997E-2</c:v>
                  </c:pt>
                  <c:pt idx="1">
                    <c:v>2.0581567999999998E-2</c:v>
                  </c:pt>
                </c:numCache>
              </c:numRef>
            </c:minus>
            <c:spPr>
              <a:noFill/>
              <a:ln w="9525" cap="flat" cmpd="sng" algn="ctr">
                <a:solidFill>
                  <a:schemeClr val="tx1"/>
                </a:solidFill>
                <a:round/>
              </a:ln>
              <a:effectLst/>
            </c:spPr>
          </c:errBars>
          <c:cat>
            <c:strRef>
              <c:f>'e2'!$C$49:$C$50</c:f>
              <c:strCache>
                <c:ptCount val="2"/>
                <c:pt idx="0">
                  <c:v>No Warning</c:v>
                </c:pt>
                <c:pt idx="1">
                  <c:v>Warning</c:v>
                </c:pt>
              </c:strCache>
            </c:strRef>
          </c:cat>
          <c:val>
            <c:numRef>
              <c:f>'e2'!$E$49:$E$50</c:f>
              <c:numCache>
                <c:formatCode>General</c:formatCode>
                <c:ptCount val="2"/>
                <c:pt idx="0">
                  <c:v>0.24043719999999999</c:v>
                </c:pt>
                <c:pt idx="1">
                  <c:v>0.19031090000000001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A8A-49D8-90B6-A0916814E0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534860856"/>
        <c:axId val="534852984"/>
      </c:barChart>
      <c:catAx>
        <c:axId val="5348608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/>
                  <a:t>Condition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34852984"/>
        <c:crosses val="autoZero"/>
        <c:auto val="1"/>
        <c:lblAlgn val="ctr"/>
        <c:lblOffset val="100"/>
        <c:noMultiLvlLbl val="0"/>
      </c:catAx>
      <c:valAx>
        <c:axId val="534852984"/>
        <c:scaling>
          <c:orientation val="minMax"/>
          <c:max val="0.30000000000000004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dirty="0"/>
                  <a:t>Fake news judged as accurate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0%" sourceLinked="0"/>
        <c:majorTickMark val="out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534860856"/>
        <c:crosses val="autoZero"/>
        <c:crossBetween val="between"/>
        <c:majorUnit val="0.1"/>
      </c:valAx>
      <c:spPr>
        <a:noFill/>
        <a:ln>
          <a:noFill/>
        </a:ln>
        <a:effectLst/>
      </c:spPr>
    </c:plotArea>
    <c:legend>
      <c:legendPos val="tr"/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16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Resume</c:v>
                </c:pt>
                <c:pt idx="1">
                  <c:v>Visual</c:v>
                </c:pt>
                <c:pt idx="2">
                  <c:v>Oral</c:v>
                </c:pt>
                <c:pt idx="3">
                  <c:v>Visual Oral</c:v>
                </c:pt>
                <c:pt idx="4">
                  <c:v>FTF</c:v>
                </c:pt>
              </c:strCache>
            </c:strRef>
          </c:cat>
          <c:val>
            <c:numRef>
              <c:f>Sheet1!$B$2:$B$6</c:f>
              <c:numCache>
                <c:formatCode>0.0%</c:formatCode>
                <c:ptCount val="5"/>
                <c:pt idx="0">
                  <c:v>1.7000000000000001E-2</c:v>
                </c:pt>
                <c:pt idx="1">
                  <c:v>0.13100000000000001</c:v>
                </c:pt>
                <c:pt idx="2">
                  <c:v>0.129</c:v>
                </c:pt>
                <c:pt idx="3">
                  <c:v>0.124</c:v>
                </c:pt>
                <c:pt idx="4">
                  <c:v>0.16700000000000001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F1-49FC-B806-E653C420A7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43096808"/>
        <c:axId val="-2142412712"/>
      </c:barChart>
      <c:catAx>
        <c:axId val="-214309680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-2142412712"/>
        <c:crosses val="autoZero"/>
        <c:auto val="1"/>
        <c:lblAlgn val="ctr"/>
        <c:lblOffset val="100"/>
        <c:noMultiLvlLbl val="0"/>
      </c:catAx>
      <c:valAx>
        <c:axId val="-2142412712"/>
        <c:scaling>
          <c:orientation val="minMax"/>
          <c:max val="0.2"/>
        </c:scaling>
        <c:delete val="0"/>
        <c:axPos val="l"/>
        <c:numFmt formatCode="0.0%" sourceLinked="1"/>
        <c:majorTickMark val="out"/>
        <c:minorTickMark val="none"/>
        <c:tickLblPos val="nextTo"/>
        <c:crossAx val="-2143096808"/>
        <c:crosses val="autoZero"/>
        <c:crossBetween val="between"/>
        <c:majorUnit val="0.02"/>
      </c:valAx>
    </c:plotArea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Performance</c:v>
                </c:pt>
                <c:pt idx="1">
                  <c:v>Confidence</c:v>
                </c:pt>
                <c:pt idx="2">
                  <c:v>Confidence (plus controls)</c:v>
                </c:pt>
              </c:strCache>
            </c:strRef>
          </c:cat>
          <c:val>
            <c:numRef>
              <c:f>Sheet1!$B$2:$B$4</c:f>
              <c:numCache>
                <c:formatCode>0.0%</c:formatCode>
                <c:ptCount val="3"/>
                <c:pt idx="0">
                  <c:v>-3.4000000000000002E-2</c:v>
                </c:pt>
                <c:pt idx="1">
                  <c:v>0.16200000000000001</c:v>
                </c:pt>
                <c:pt idx="2">
                  <c:v>0.13300000000000001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AD-4CFC-B214-DA76F510FC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103577048"/>
        <c:axId val="-2142264712"/>
      </c:barChart>
      <c:catAx>
        <c:axId val="-210357704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crossAx val="-2142264712"/>
        <c:crosses val="autoZero"/>
        <c:auto val="1"/>
        <c:lblAlgn val="ctr"/>
        <c:lblOffset val="100"/>
        <c:noMultiLvlLbl val="0"/>
      </c:catAx>
      <c:valAx>
        <c:axId val="-2142264712"/>
        <c:scaling>
          <c:orientation val="minMax"/>
        </c:scaling>
        <c:delete val="0"/>
        <c:axPos val="l"/>
        <c:numFmt formatCode="0.0%" sourceLinked="1"/>
        <c:majorTickMark val="out"/>
        <c:minorTickMark val="none"/>
        <c:tickLblPos val="nextTo"/>
        <c:crossAx val="-2103577048"/>
        <c:crosses val="autoZero"/>
        <c:crossBetween val="between"/>
      </c:valAx>
    </c:plotArea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23T14:19:01.523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64DB7B-A744-4A82-8E1D-B26CAC75F7FB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5A2B61-0A34-4734-A006-7865540D3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8823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6653" tIns="48326" rIns="96653" bIns="4832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6653" tIns="48326" rIns="96653" bIns="4832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F6AEFDDB-022E-41A9-A2F1-7E79ACC6609D}" type="datetimeFigureOut">
              <a:rPr lang="en-US"/>
              <a:pPr>
                <a:defRPr/>
              </a:pPr>
              <a:t>2/7/2022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2188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3" tIns="48326" rIns="96653" bIns="48326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6653" tIns="48326" rIns="96653" bIns="48326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6653" tIns="48326" rIns="96653" bIns="4832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6653" tIns="48326" rIns="96653" bIns="4832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F27260A0-3B34-47C0-9847-9AA4F6895CF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0244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9F1369-365E-8541-99A7-5A8876F7CB82}" type="slidenum">
              <a:rPr lang="en-US"/>
              <a:pPr/>
              <a:t>7</a:t>
            </a:fld>
            <a:endParaRPr lang="en-US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6759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Correct answer is 2% chance?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D3435-2166-9A4F-841C-792DBB4D8E5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10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Let’s assume a model where 100,000 people are tested for the diseased.  Since the disease effects 1 in 1000 people, we would expect 100 people to have the disease.  That means that 99,900 people would not have the disease.  Of those 99,900, 4,995 people would receive a false positive diagnosis.  That compares to only 95 people receiving a correct positive diagnosis.  Therefore, the probability upon receiving a positive test that one actually has the disease is 1.9% (95/4,995). 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D3435-2166-9A4F-841C-792DBB4D8E5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090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E7D4D2-9549-CB4A-8B5D-0F5357B758EF}" type="slidenum">
              <a:rPr lang="en-US"/>
              <a:pPr/>
              <a:t>33</a:t>
            </a:fld>
            <a:endParaRPr lang="en-US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0629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Ideas:  Getting upset about some bad days at a smaller store relative</a:t>
            </a:r>
            <a:r>
              <a:rPr lang="en-US" baseline="0" dirty="0"/>
              <a:t> to a larger one…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48FECD-F314-42A3-BA10-947203A4B6F5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9629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Hamermesch</a:t>
            </a:r>
            <a:r>
              <a:rPr lang="en-US" dirty="0"/>
              <a:t> and Biddle 1993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D3435-2166-9A4F-841C-792DBB4D8E5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1187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Hamermesch</a:t>
            </a:r>
            <a:r>
              <a:rPr lang="en-US" dirty="0"/>
              <a:t> and Biddle 1993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D3435-2166-9A4F-841C-792DBB4D8E5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4664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task of each employer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to estimate the expected productivity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each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workerj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15-minute employment period. Employers are provided with the same incentives as workers to reveal truthfully their estimates. Employer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faces a penalty of 40 points for each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mispredicted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maze of worker j. For example, if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ployer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decides that worker j can do eight mazes but the worker solves ten, then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ployer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receives a penalty of 80 point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D3435-2166-9A4F-841C-792DBB4D8E5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8554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Percent</a:t>
            </a:r>
            <a:r>
              <a:rPr lang="en-US" baseline="0" dirty="0"/>
              <a:t> increase in wages per 1 SD increase in beauty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D3435-2166-9A4F-841C-792DBB4D8E5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8992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Beautiful</a:t>
            </a:r>
            <a:r>
              <a:rPr lang="en-US" baseline="0" dirty="0"/>
              <a:t> people don</a:t>
            </a:r>
            <a:r>
              <a:rPr lang="mr-IN" baseline="0" dirty="0"/>
              <a:t>’</a:t>
            </a:r>
            <a:r>
              <a:rPr lang="en-US" baseline="0" dirty="0"/>
              <a:t>t perform better, but believe they will.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1D3435-2166-9A4F-841C-792DBB4D8E5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6402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E7D4D2-9549-CB4A-8B5D-0F5357B758EF}" type="slidenum">
              <a:rPr lang="en-US"/>
              <a:pPr/>
              <a:t>46</a:t>
            </a:fld>
            <a:endParaRPr lang="en-US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398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9F1369-365E-8541-99A7-5A8876F7CB82}" type="slidenum">
              <a:rPr lang="en-US"/>
              <a:pPr/>
              <a:t>8</a:t>
            </a:fld>
            <a:endParaRPr lang="en-US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820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Caveat: works primarily for brands on equal footing with respect to familiarity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AA3302-42EF-495D-88FA-DBD02D2097A8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011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9F1369-365E-8541-99A7-5A8876F7CB82}" type="slidenum">
              <a:rPr lang="en-US"/>
              <a:pPr/>
              <a:t>9</a:t>
            </a:fld>
            <a:endParaRPr lang="en-US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85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E7D4D2-9549-CB4A-8B5D-0F5357B758EF}" type="slidenum">
              <a:rPr lang="en-US"/>
              <a:pPr/>
              <a:t>24</a:t>
            </a:fld>
            <a:endParaRPr lang="en-US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079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8BC2F6F-CFA6-CA4B-B60C-731AB2250724}" type="slidenum">
              <a:rPr lang="en-US"/>
              <a:pPr/>
              <a:t>25</a:t>
            </a:fld>
            <a:endParaRPr lang="en-US"/>
          </a:p>
        </p:txBody>
      </p:sp>
      <p:sp>
        <p:nvSpPr>
          <p:cNvPr id="375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130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EEDA37-6295-0C41-8EC4-C3EC90E80928}" type="slidenum">
              <a:rPr lang="en-US"/>
              <a:pPr/>
              <a:t>26</a:t>
            </a:fld>
            <a:endParaRPr lang="en-US"/>
          </a:p>
        </p:txBody>
      </p:sp>
      <p:sp>
        <p:nvSpPr>
          <p:cNvPr id="380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80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006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E7D4D2-9549-CB4A-8B5D-0F5357B758EF}" type="slidenum">
              <a:rPr lang="en-US"/>
              <a:pPr/>
              <a:t>27</a:t>
            </a:fld>
            <a:endParaRPr lang="en-US"/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378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BC541B-8699-9C46-92E0-AEE07A8C1CE1}" type="slidenum">
              <a:rPr lang="en-US"/>
              <a:pPr/>
              <a:t>28</a:t>
            </a:fld>
            <a:endParaRPr lang="en-US"/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937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0A68AA-A823-224A-8FBA-24D6D4A2E71F}" type="slidenum">
              <a:rPr lang="en-US"/>
              <a:pPr/>
              <a:t>29</a:t>
            </a:fld>
            <a:endParaRPr lang="en-US"/>
          </a:p>
        </p:txBody>
      </p:sp>
      <p:sp>
        <p:nvSpPr>
          <p:cNvPr id="135170" name="Rectangle 7"/>
          <p:cNvSpPr txBox="1">
            <a:spLocks noGrp="1" noChangeArrowheads="1"/>
          </p:cNvSpPr>
          <p:nvPr/>
        </p:nvSpPr>
        <p:spPr bwMode="auto">
          <a:xfrm>
            <a:off x="3884414" y="8685894"/>
            <a:ext cx="2972098" cy="456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521" tIns="46261" rIns="92521" bIns="46261" anchor="b"/>
          <a:lstStyle>
            <a:lvl1pPr defTabSz="9779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76288" indent="-298450" defTabSz="9779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95388" indent="-238125" defTabSz="9779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73225" indent="-238125" defTabSz="9779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151063" indent="-239713" defTabSz="97790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608263" indent="-239713" defTabSz="977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3065463" indent="-239713" defTabSz="977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522663" indent="-239713" defTabSz="977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979863" indent="-239713" defTabSz="977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1520CD3D-EAA3-3A4E-8234-4F6201AFC91C}" type="slidenum">
              <a:rPr lang="en-US" sz="1200"/>
              <a:pPr algn="r"/>
              <a:t>29</a:t>
            </a:fld>
            <a:endParaRPr lang="en-US" sz="1200"/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3805" y="4343703"/>
            <a:ext cx="5030391" cy="4038297"/>
          </a:xfrm>
        </p:spPr>
        <p:txBody>
          <a:bodyPr lIns="92521" tIns="46261" rIns="92521" bIns="46261"/>
          <a:lstStyle/>
          <a:p>
            <a:r>
              <a:rPr lang="en-US"/>
              <a:t>People ignore base rates when it comes to claims they hear in the media as well.  A good deal of </a:t>
            </a:r>
            <a:r>
              <a:rPr lang="ja-JP" altLang="en-US">
                <a:latin typeface="Arial"/>
              </a:rPr>
              <a:t>“</a:t>
            </a:r>
            <a:r>
              <a:rPr lang="en-US"/>
              <a:t>scary</a:t>
            </a:r>
            <a:r>
              <a:rPr lang="ja-JP" altLang="en-US">
                <a:latin typeface="Arial"/>
              </a:rPr>
              <a:t>”</a:t>
            </a:r>
            <a:r>
              <a:rPr lang="en-US"/>
              <a:t> statistics can be explained very simply by base rates. People ignore base rates and evaluate information as it is given, rather than in comparison to a baseline.  </a:t>
            </a:r>
          </a:p>
          <a:p>
            <a:r>
              <a:rPr lang="en-US"/>
              <a:t>Because we</a:t>
            </a:r>
            <a:r>
              <a:rPr lang="ja-JP" altLang="en-US">
                <a:latin typeface="Arial"/>
              </a:rPr>
              <a:t>’</a:t>
            </a:r>
            <a:r>
              <a:rPr lang="en-US"/>
              <a:t>re most often around dogs that we know….</a:t>
            </a:r>
          </a:p>
          <a:p>
            <a:r>
              <a:rPr lang="en-US"/>
              <a:t>Civics are frequently stolen, but they also have one of the leading market shares.  More cars, greater likelihood to get stolen.</a:t>
            </a:r>
          </a:p>
          <a:p>
            <a:r>
              <a:rPr lang="en-US"/>
              <a:t>Car accidents? This is true, but the reason is that you are within 5 minutes of your house more than you are anywhere else.  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79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CF1EDD-A8BF-4A5F-8462-E78B28DBACA7}" type="datetimeFigureOut">
              <a:rPr lang="en-US"/>
              <a:pPr>
                <a:defRPr/>
              </a:pPr>
              <a:t>2/7/2022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7962CD-3498-4BB8-82DB-7E480431E1C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93F923-BBFC-407D-90A4-4B563EE360A1}" type="datetimeFigureOut">
              <a:rPr lang="en-US"/>
              <a:pPr>
                <a:defRPr/>
              </a:pPr>
              <a:t>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02F55D-1C50-4CB6-8DFC-C1382C454C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284ECA-B964-4886-A0C5-155CC5161AB7}" type="datetimeFigureOut">
              <a:rPr lang="en-US"/>
              <a:pPr>
                <a:defRPr/>
              </a:pPr>
              <a:t>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F07A6B-CBFB-4148-8E7E-20C72B1D0DF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382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382000" cy="5105400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FB687B-62F6-4544-8C1C-C9A16D41DAF3}" type="datetimeFigureOut">
              <a:rPr lang="en-US"/>
              <a:pPr>
                <a:defRPr/>
              </a:pPr>
              <a:t>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D75052-2419-4356-AAF2-95D52A44AC7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FA02BB-22D7-474E-A27F-9C8D71C11D89}" type="datetimeFigureOut">
              <a:rPr lang="en-US"/>
              <a:pPr>
                <a:defRPr/>
              </a:pPr>
              <a:t>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32F703-C524-418D-ABED-DBCEA7DAE57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BE8EF5-FC61-44FD-933B-4FB79935219B}" type="datetimeFigureOut">
              <a:rPr lang="en-US"/>
              <a:pPr>
                <a:defRPr/>
              </a:pPr>
              <a:t>2/7/2022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D88775-7EB3-4A46-91B4-02C906AB86C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576C01-F3E0-4072-A355-71F01E988D99}" type="datetimeFigureOut">
              <a:rPr lang="en-US"/>
              <a:pPr>
                <a:defRPr/>
              </a:pPr>
              <a:t>2/7/2022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467089-1CAC-4FE0-BE3B-0C500F14AD3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7ACA8D-2FE2-4147-87BF-FDE3F58D7F89}" type="datetimeFigureOut">
              <a:rPr lang="en-US"/>
              <a:pPr>
                <a:defRPr/>
              </a:pPr>
              <a:t>2/7/2022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63AD92-9D2C-4066-AD81-CF9E1AF86E2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BE8E45-4685-43FE-80F3-298D50CF0F54}" type="datetimeFigureOut">
              <a:rPr lang="en-US"/>
              <a:pPr>
                <a:defRPr/>
              </a:pPr>
              <a:t>2/7/2022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1EC5FF-A706-4CCE-9480-C1DE7B53DB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1650FB-9839-4DEA-A18B-44AC02EFCA7C}" type="datetimeFigureOut">
              <a:rPr lang="en-US"/>
              <a:pPr>
                <a:defRPr/>
              </a:pPr>
              <a:t>2/7/2022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EE302C-E517-4D49-B942-3C73FD3F69D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8C1BA8-5555-419A-A2E8-1DA8FCE8F715}" type="datetimeFigureOut">
              <a:rPr lang="en-US"/>
              <a:pPr>
                <a:defRPr/>
              </a:pPr>
              <a:t>2/7/2022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728E4C-257B-45BE-9086-AD0EC7F2D98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52400" y="1600202"/>
            <a:ext cx="8534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2017439-8A35-4F92-B326-66E45C46317D}" type="datetimeFigureOut">
              <a:rPr lang="en-US"/>
              <a:pPr>
                <a:defRPr/>
              </a:pPr>
              <a:t>2/7/2022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CEC2ECD-FE5E-4765-9CA0-15B75CB112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5" r:id="rId1"/>
    <p:sldLayoutId id="2147484235" r:id="rId2"/>
    <p:sldLayoutId id="2147484236" r:id="rId3"/>
    <p:sldLayoutId id="2147484237" r:id="rId4"/>
    <p:sldLayoutId id="2147484238" r:id="rId5"/>
    <p:sldLayoutId id="2147484239" r:id="rId6"/>
    <p:sldLayoutId id="2147484240" r:id="rId7"/>
    <p:sldLayoutId id="2147484241" r:id="rId8"/>
    <p:sldLayoutId id="2147484242" r:id="rId9"/>
    <p:sldLayoutId id="2147484243" r:id="rId10"/>
    <p:sldLayoutId id="214748424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Helvetica" pitchFamily="34" charset="0"/>
          <a:ea typeface="+mj-ea"/>
          <a:cs typeface="Times New Roman" pitchFamily="18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Helvetica" pitchFamily="34" charset="0"/>
          <a:cs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Helvetica" pitchFamily="34" charset="0"/>
          <a:cs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Helvetica" pitchFamily="34" charset="0"/>
          <a:cs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Helvetica" pitchFamily="34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34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34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34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34" charset="0"/>
          <a:cs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bg1"/>
          </a:solidFill>
          <a:latin typeface="Helvetica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bg1"/>
          </a:solidFill>
          <a:latin typeface="Helvetica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bg1"/>
          </a:solidFill>
          <a:latin typeface="Helvetica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bg1"/>
          </a:solidFill>
          <a:latin typeface="Helvetica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bg1"/>
          </a:solidFill>
          <a:latin typeface="Helvetic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Consumer Behavior</a:t>
            </a:r>
            <a:br>
              <a:rPr lang="en-US" dirty="0"/>
            </a:br>
            <a:r>
              <a:rPr lang="en-US" dirty="0"/>
              <a:t>15.847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Lecture 3</a:t>
            </a:r>
          </a:p>
          <a:p>
            <a:r>
              <a:rPr lang="en-US" dirty="0">
                <a:solidFill>
                  <a:schemeClr val="bg1"/>
                </a:solidFill>
              </a:rPr>
              <a:t>Heuristics and Biases I</a:t>
            </a:r>
          </a:p>
        </p:txBody>
      </p:sp>
    </p:spTree>
    <p:extLst>
      <p:ext uri="{BB962C8B-B14F-4D97-AF65-F5344CB8AC3E}">
        <p14:creationId xmlns:p14="http://schemas.microsoft.com/office/powerpoint/2010/main" val="198727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1745"/>
            <a:ext cx="3354658" cy="26070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463589" cy="1371600"/>
          </a:xfrm>
        </p:spPr>
        <p:txBody>
          <a:bodyPr>
            <a:normAutofit/>
          </a:bodyPr>
          <a:lstStyle/>
          <a:p>
            <a:r>
              <a:rPr lang="en-US" dirty="0"/>
              <a:t>Do Experts Anchor?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8788" y="1752600"/>
            <a:ext cx="5642812" cy="4876800"/>
          </a:xfrm>
        </p:spPr>
        <p:txBody>
          <a:bodyPr>
            <a:normAutofit fontScale="55000" lnSpcReduction="20000"/>
          </a:bodyPr>
          <a:lstStyle/>
          <a:p>
            <a:pPr marL="457200" indent="-457200">
              <a:buAutoNum type="arabicPeriod"/>
            </a:pPr>
            <a:r>
              <a:rPr lang="en-US" b="0" dirty="0"/>
              <a:t>Standard  Multiple  Listing  Service  (MLS) sheet for the property</a:t>
            </a:r>
          </a:p>
          <a:p>
            <a:pPr marL="457200" indent="-457200">
              <a:buAutoNum type="arabicPeriod"/>
            </a:pPr>
            <a:r>
              <a:rPr lang="en-US" b="0" dirty="0"/>
              <a:t>A copy  of the  MLS  summary  of residential  real  estate  sales for  the entire  city  and the immediate  neighborhood  for  the last 6 months</a:t>
            </a:r>
          </a:p>
          <a:p>
            <a:pPr marL="457200" indent="-457200">
              <a:buAutoNum type="arabicPeriod"/>
            </a:pPr>
            <a:r>
              <a:rPr lang="en-US" b="0" dirty="0"/>
              <a:t>Information  (e.g.,  listing  price,  square footage,  characteristics  of the property)  about  other  property  located  in the  same neighborhood  as the  property being  evaluated. This  information  was  divided  into  four  categories:  property  currently  for  sale,  property  recently  sold,  property  sold  but  the  sale  not  yet  completed,  and property  previously  listed  which  did  not  sell </a:t>
            </a:r>
          </a:p>
          <a:p>
            <a:pPr marL="457200" indent="-457200">
              <a:buAutoNum type="arabicPeriod"/>
            </a:pPr>
            <a:r>
              <a:rPr lang="en-US" b="0" dirty="0"/>
              <a:t>Standard MLS  listing  information  for  other  property  in the immediate  neighborhood currently  for  sale </a:t>
            </a:r>
            <a:br>
              <a:rPr lang="en-US" dirty="0"/>
            </a:br>
            <a:r>
              <a:rPr lang="en-US" sz="3300" dirty="0">
                <a:cs typeface="Helvetica" panose="020B0604020202020204" pitchFamily="34" charset="0"/>
              </a:rPr>
              <a:t>→ </a:t>
            </a:r>
            <a:r>
              <a:rPr lang="en-US" sz="3300" i="0" u="none" strike="noStrike" kern="1200" dirty="0">
                <a:solidFill>
                  <a:srgbClr val="FFFFFF"/>
                </a:solidFill>
                <a:effectLst/>
                <a:cs typeface="Helvetica" panose="020B0604020202020204" pitchFamily="34" charset="0"/>
              </a:rPr>
              <a:t>$65,900</a:t>
            </a:r>
            <a:r>
              <a:rPr lang="en-US" sz="3300" dirty="0">
                <a:cs typeface="Helvetica" panose="020B0604020202020204" pitchFamily="34" charset="0"/>
              </a:rPr>
              <a:t> or </a:t>
            </a:r>
            <a:r>
              <a:rPr lang="en-US" sz="3300" i="0" u="none" strike="noStrike" kern="1200" dirty="0">
                <a:solidFill>
                  <a:srgbClr val="FFFFFF"/>
                </a:solidFill>
                <a:effectLst/>
                <a:cs typeface="Helvetica" panose="020B0604020202020204" pitchFamily="34" charset="0"/>
              </a:rPr>
              <a:t>$83,900</a:t>
            </a:r>
            <a:endParaRPr lang="en-US" sz="3300" i="0" u="none" strike="noStrike" dirty="0">
              <a:effectLst/>
              <a:cs typeface="Helvetica" panose="020B0604020202020204" pitchFamily="34" charset="0"/>
            </a:endParaRPr>
          </a:p>
          <a:p>
            <a:pPr marL="457200" indent="-457200">
              <a:buAutoNum type="arabicPeriod"/>
            </a:pPr>
            <a:endParaRPr lang="en-US" b="0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21117" y="4840069"/>
            <a:ext cx="21807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ACTUAL LISTING: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$74,900</a:t>
            </a:r>
          </a:p>
        </p:txBody>
      </p:sp>
    </p:spTree>
    <p:extLst>
      <p:ext uri="{BB962C8B-B14F-4D97-AF65-F5344CB8AC3E}">
        <p14:creationId xmlns:p14="http://schemas.microsoft.com/office/powerpoint/2010/main" val="85804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/>
          <a:lstStyle/>
          <a:p>
            <a:r>
              <a:rPr lang="en-US" dirty="0"/>
              <a:t>Do Experts Anchor?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9331" y="1752600"/>
            <a:ext cx="4747869" cy="4373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Avenir Black"/>
                <a:cs typeface="Avenir Black"/>
              </a:rPr>
              <a:t>NOVICES</a:t>
            </a:r>
          </a:p>
          <a:p>
            <a:pPr marL="0" indent="0">
              <a:buNone/>
            </a:pPr>
            <a:r>
              <a:rPr lang="en-US" sz="2400" b="0" dirty="0"/>
              <a:t>Undergraduate junior and senior majors in Business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>
                <a:latin typeface="Avenir Black"/>
                <a:cs typeface="Avenir Black"/>
              </a:rPr>
              <a:t>EXPERTS</a:t>
            </a:r>
          </a:p>
          <a:p>
            <a:pPr marL="0" indent="0">
              <a:buNone/>
            </a:pPr>
            <a:r>
              <a:rPr lang="en-US" sz="2400" b="0" dirty="0"/>
              <a:t>Volunteer real estate agents with an average sales experience of 7 years</a:t>
            </a:r>
          </a:p>
          <a:p>
            <a:endParaRPr lang="en-US" sz="2400" b="0" dirty="0"/>
          </a:p>
        </p:txBody>
      </p:sp>
      <p:pic>
        <p:nvPicPr>
          <p:cNvPr id="6" name="Picture 5" descr="Screen Shot 2019-01-30 at 3.08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13" y="3795847"/>
            <a:ext cx="2584537" cy="2584537"/>
          </a:xfrm>
          <a:prstGeom prst="rect">
            <a:avLst/>
          </a:prstGeom>
        </p:spPr>
      </p:pic>
      <p:pic>
        <p:nvPicPr>
          <p:cNvPr id="8" name="Picture 7" descr="questrom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0"/>
          <a:stretch/>
        </p:blipFill>
        <p:spPr>
          <a:xfrm>
            <a:off x="373113" y="1636018"/>
            <a:ext cx="2584537" cy="205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49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Undergraduates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295400"/>
          <a:ext cx="7620000" cy="2137478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Anchor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Appraisal</a:t>
                      </a:r>
                      <a:r>
                        <a:rPr lang="en-US" baseline="0" dirty="0"/>
                        <a:t> Value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Listing 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Purchase 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Lowest Offer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869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$65,900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$63,571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$69,414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$63,571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$62,571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869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$83,900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$72,196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$78,104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$69,500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$69,785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 bwMode="auto">
          <a:xfrm>
            <a:off x="304800" y="3429000"/>
            <a:ext cx="838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bg1"/>
                </a:solidFill>
                <a:latin typeface="Helvetica" pitchFamily="34" charset="0"/>
                <a:ea typeface="+mj-ea"/>
                <a:cs typeface="Times New Roman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Helvetica" pitchFamily="34" charset="0"/>
                <a:cs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Helvetica" pitchFamily="34" charset="0"/>
                <a:cs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Helvetica" pitchFamily="34" charset="0"/>
                <a:cs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bg1"/>
                </a:solidFill>
                <a:latin typeface="Helvetica" pitchFamily="34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Helvetica" pitchFamily="34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Helvetica" pitchFamily="34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Helvetica" pitchFamily="34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Helvetica" pitchFamily="34" charset="0"/>
                <a:cs typeface="Times New Roman" pitchFamily="18" charset="0"/>
              </a:defRPr>
            </a:lvl9pPr>
          </a:lstStyle>
          <a:p>
            <a:r>
              <a:rPr lang="en-US" dirty="0"/>
              <a:t>Real Estate Agents</a:t>
            </a:r>
          </a:p>
        </p:txBody>
      </p:sp>
      <p:graphicFrame>
        <p:nvGraphicFramePr>
          <p:cNvPr id="6" name="Content Placeholder 3"/>
          <p:cNvGraphicFramePr>
            <a:graphicFrameLocks/>
          </p:cNvGraphicFramePr>
          <p:nvPr/>
        </p:nvGraphicFramePr>
        <p:xfrm>
          <a:off x="457200" y="4491922"/>
          <a:ext cx="7620000" cy="2137478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Anchor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Appraisal</a:t>
                      </a:r>
                      <a:r>
                        <a:rPr lang="en-US" baseline="0" dirty="0"/>
                        <a:t> Value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Listing 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Purchase Price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Lowest Offer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869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$65,900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$67,811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$69,996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$66,755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$65,000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8699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$83,900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$75,190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$76,380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$73,000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$72,590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005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Mere Exposure Effect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910" t="16162" r="54545" b="6262"/>
          <a:stretch/>
        </p:blipFill>
        <p:spPr>
          <a:xfrm>
            <a:off x="4648200" y="1371600"/>
            <a:ext cx="3352800" cy="5029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029200" y="1676400"/>
            <a:ext cx="2590800" cy="2590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14400" y="2133600"/>
            <a:ext cx="32004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Five Turkish words embedded at different frequencies in school newspaper ads 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Students subsequently given questionnaire asking them to guess if each word “means something 'good' or something 'bad.‘”</a:t>
            </a:r>
          </a:p>
        </p:txBody>
      </p:sp>
    </p:spTree>
    <p:extLst>
      <p:ext uri="{BB962C8B-B14F-4D97-AF65-F5344CB8AC3E}">
        <p14:creationId xmlns:p14="http://schemas.microsoft.com/office/powerpoint/2010/main" val="288456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Illusory Truth Effect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110" t="31740" r="63637" b="38272"/>
          <a:stretch/>
        </p:blipFill>
        <p:spPr>
          <a:xfrm>
            <a:off x="1143000" y="1524000"/>
            <a:ext cx="6705600" cy="23319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7460" t="33581" r="74762" b="17036"/>
          <a:stretch/>
        </p:blipFill>
        <p:spPr>
          <a:xfrm>
            <a:off x="2514600" y="4191000"/>
            <a:ext cx="3200400" cy="2500313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5945373" y="5029200"/>
            <a:ext cx="2226470" cy="654844"/>
            <a:chOff x="5945373" y="5029200"/>
            <a:chExt cx="2226470" cy="65484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35133" t="33110" r="57671" b="59365"/>
            <a:stretch/>
          </p:blipFill>
          <p:spPr>
            <a:xfrm>
              <a:off x="5945373" y="5029200"/>
              <a:ext cx="2226470" cy="65484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6263369" y="5214907"/>
              <a:ext cx="543739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New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90643" y="5214907"/>
              <a:ext cx="960519" cy="307777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Repeated</a:t>
              </a:r>
            </a:p>
          </p:txBody>
        </p:sp>
      </p:grpSp>
      <p:sp>
        <p:nvSpPr>
          <p:cNvPr id="12" name="Rectangle 11"/>
          <p:cNvSpPr/>
          <p:nvPr/>
        </p:nvSpPr>
        <p:spPr>
          <a:xfrm>
            <a:off x="3200400" y="4323442"/>
            <a:ext cx="304800" cy="2286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363433" y="4288466"/>
            <a:ext cx="979967" cy="20574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944166" y="4171123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Falsehoods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705549" y="4552042"/>
            <a:ext cx="979967" cy="179382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247978" y="6477315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Fazio et al 2015 </a:t>
            </a:r>
          </a:p>
        </p:txBody>
      </p:sp>
    </p:spTree>
    <p:extLst>
      <p:ext uri="{BB962C8B-B14F-4D97-AF65-F5344CB8AC3E}">
        <p14:creationId xmlns:p14="http://schemas.microsoft.com/office/powerpoint/2010/main" val="414983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3" grpId="1" animBg="1"/>
      <p:bldP spid="15" grpId="0" animBg="1"/>
      <p:bldP spid="15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Illusory Truth Effect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832" y="1752600"/>
            <a:ext cx="5097936" cy="3821069"/>
          </a:xfrm>
        </p:spPr>
      </p:pic>
      <p:sp>
        <p:nvSpPr>
          <p:cNvPr id="4" name="TextBox 3"/>
          <p:cNvSpPr txBox="1"/>
          <p:nvPr/>
        </p:nvSpPr>
        <p:spPr>
          <a:xfrm>
            <a:off x="6776220" y="6488668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Pennycook et al 2018</a:t>
            </a:r>
          </a:p>
        </p:txBody>
      </p:sp>
    </p:spTree>
    <p:extLst>
      <p:ext uri="{BB962C8B-B14F-4D97-AF65-F5344CB8AC3E}">
        <p14:creationId xmlns:p14="http://schemas.microsoft.com/office/powerpoint/2010/main" val="1449020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Illusory Truth Effect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5643230"/>
            <a:ext cx="8382000" cy="1062370"/>
          </a:xfrm>
        </p:spPr>
        <p:txBody>
          <a:bodyPr/>
          <a:lstStyle/>
          <a:p>
            <a:r>
              <a:rPr lang="en-US" sz="2000" dirty="0"/>
              <a:t>Significant for both politically concordant and </a:t>
            </a:r>
            <a:r>
              <a:rPr lang="en-US" sz="2000" dirty="0">
                <a:solidFill>
                  <a:srgbClr val="FFFF00"/>
                </a:solidFill>
              </a:rPr>
              <a:t>discordant</a:t>
            </a:r>
            <a:r>
              <a:rPr lang="en-US" sz="2000" dirty="0"/>
              <a:t> headlines </a:t>
            </a:r>
          </a:p>
          <a:p>
            <a:endParaRPr lang="en-US" sz="800" dirty="0"/>
          </a:p>
          <a:p>
            <a:r>
              <a:rPr lang="en-US" sz="2000" dirty="0"/>
              <a:t>Compounds over </a:t>
            </a:r>
            <a:r>
              <a:rPr lang="en-US" sz="2000" dirty="0">
                <a:solidFill>
                  <a:srgbClr val="FFFF00"/>
                </a:solidFill>
              </a:rPr>
              <a:t>multiple</a:t>
            </a:r>
            <a:r>
              <a:rPr lang="en-US" sz="2000" dirty="0"/>
              <a:t> exposures, still evident in 1-week </a:t>
            </a:r>
            <a:r>
              <a:rPr lang="en-US" sz="2000" dirty="0">
                <a:solidFill>
                  <a:srgbClr val="FFFF00"/>
                </a:solidFill>
              </a:rPr>
              <a:t>follow-up</a:t>
            </a:r>
          </a:p>
          <a:p>
            <a:endParaRPr lang="en-US" sz="2000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B4C2BF6-53F0-4E9C-86F4-2628521A5412}"/>
              </a:ext>
            </a:extLst>
          </p:cNvPr>
          <p:cNvGraphicFramePr>
            <a:graphicFrameLocks/>
          </p:cNvGraphicFramePr>
          <p:nvPr/>
        </p:nvGraphicFramePr>
        <p:xfrm>
          <a:off x="2209800" y="1524000"/>
          <a:ext cx="4572000" cy="388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/>
          <p:cNvSpPr/>
          <p:nvPr/>
        </p:nvSpPr>
        <p:spPr>
          <a:xfrm>
            <a:off x="4876800" y="2366964"/>
            <a:ext cx="1828800" cy="22431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76600" y="1943100"/>
            <a:ext cx="1447800" cy="2667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467100" y="4728830"/>
            <a:ext cx="28194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84" t="89091"/>
          <a:stretch/>
        </p:blipFill>
        <p:spPr>
          <a:xfrm>
            <a:off x="5808921" y="5107615"/>
            <a:ext cx="3016523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71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going 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Things you’ve seen before come </a:t>
            </a:r>
            <a:r>
              <a:rPr lang="en-US" dirty="0">
                <a:solidFill>
                  <a:srgbClr val="FFFF00"/>
                </a:solidFill>
              </a:rPr>
              <a:t>more quickly</a:t>
            </a:r>
            <a:r>
              <a:rPr lang="en-US" dirty="0"/>
              <a:t> to mind (are more “fluent”)</a:t>
            </a:r>
          </a:p>
          <a:p>
            <a:endParaRPr lang="en-US" dirty="0"/>
          </a:p>
          <a:p>
            <a:r>
              <a:rPr lang="en-US" dirty="0"/>
              <a:t>Fluency is used as a heuristic to infer positivity and truth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28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Sidebar: Exposure and </a:t>
            </a:r>
            <a:r>
              <a:rPr lang="en-US" dirty="0">
                <a:solidFill>
                  <a:srgbClr val="FFFF00"/>
                </a:solidFill>
              </a:rPr>
              <a:t>sharing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9229" y="3200400"/>
            <a:ext cx="4493141" cy="28836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5940" y="1535515"/>
            <a:ext cx="86805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Exposure increases </a:t>
            </a:r>
            <a:r>
              <a:rPr lang="en-US" sz="2400" dirty="0">
                <a:solidFill>
                  <a:srgbClr val="FFFF00"/>
                </a:solidFill>
              </a:rPr>
              <a:t>belief</a:t>
            </a:r>
          </a:p>
          <a:p>
            <a:r>
              <a:rPr lang="en-US" sz="2400" dirty="0">
                <a:solidFill>
                  <a:schemeClr val="bg1"/>
                </a:solidFill>
              </a:rPr>
              <a:t>Exposure should also increase social media </a:t>
            </a:r>
            <a:r>
              <a:rPr lang="en-US" sz="2400" dirty="0">
                <a:solidFill>
                  <a:srgbClr val="FFFF00"/>
                </a:solidFill>
              </a:rPr>
              <a:t>sharing</a:t>
            </a:r>
            <a:r>
              <a:rPr lang="en-US" sz="2400" dirty="0">
                <a:solidFill>
                  <a:schemeClr val="bg1"/>
                </a:solidFill>
              </a:rPr>
              <a:t> intentions</a:t>
            </a:r>
          </a:p>
          <a:p>
            <a:r>
              <a:rPr lang="en-US" sz="2400" dirty="0">
                <a:solidFill>
                  <a:schemeClr val="bg1"/>
                </a:solidFill>
              </a:rPr>
              <a:t>…right?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57283" y="6177510"/>
            <a:ext cx="5077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Exposure = 10% </a:t>
            </a:r>
            <a:r>
              <a:rPr lang="en-US" dirty="0">
                <a:solidFill>
                  <a:srgbClr val="FFFF00"/>
                </a:solidFill>
              </a:rPr>
              <a:t>decrease </a:t>
            </a:r>
            <a:r>
              <a:rPr lang="en-US" dirty="0">
                <a:solidFill>
                  <a:schemeClr val="bg1"/>
                </a:solidFill>
              </a:rPr>
              <a:t>in sharing intentions!</a:t>
            </a:r>
          </a:p>
        </p:txBody>
      </p:sp>
    </p:spTree>
    <p:extLst>
      <p:ext uri="{BB962C8B-B14F-4D97-AF65-F5344CB8AC3E}">
        <p14:creationId xmlns:p14="http://schemas.microsoft.com/office/powerpoint/2010/main" val="2268593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Heuristic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deadliest animal in the world? </a:t>
            </a:r>
          </a:p>
        </p:txBody>
      </p:sp>
    </p:spTree>
    <p:extLst>
      <p:ext uri="{BB962C8B-B14F-4D97-AF65-F5344CB8AC3E}">
        <p14:creationId xmlns:p14="http://schemas.microsoft.com/office/powerpoint/2010/main" val="2032274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Two</a:t>
            </a:r>
            <a:r>
              <a:rPr lang="en-US" dirty="0"/>
              <a:t> Systems: Intuition vs Reason</a:t>
            </a:r>
          </a:p>
          <a:p>
            <a:r>
              <a:rPr lang="en-US" dirty="0"/>
              <a:t>→ Trade-off between ease and flexibility</a:t>
            </a:r>
          </a:p>
          <a:p>
            <a:endParaRPr lang="en-US" dirty="0"/>
          </a:p>
          <a:p>
            <a:r>
              <a:rPr lang="en-US" dirty="0"/>
              <a:t>Heuristics</a:t>
            </a:r>
          </a:p>
          <a:p>
            <a:r>
              <a:rPr lang="en-US" dirty="0"/>
              <a:t>→ Rules of thumb for </a:t>
            </a:r>
            <a:r>
              <a:rPr lang="en-US" dirty="0">
                <a:solidFill>
                  <a:srgbClr val="FFFF00"/>
                </a:solidFill>
              </a:rPr>
              <a:t>easy</a:t>
            </a:r>
            <a:r>
              <a:rPr lang="en-US" dirty="0"/>
              <a:t> decision-making</a:t>
            </a:r>
          </a:p>
          <a:p>
            <a:endParaRPr lang="en-US" dirty="0"/>
          </a:p>
          <a:p>
            <a:r>
              <a:rPr lang="en-US" dirty="0"/>
              <a:t>Biases</a:t>
            </a:r>
          </a:p>
          <a:p>
            <a:r>
              <a:rPr lang="en-US" dirty="0"/>
              <a:t>→ </a:t>
            </a:r>
            <a:r>
              <a:rPr lang="en-US" dirty="0">
                <a:solidFill>
                  <a:srgbClr val="FFFF00"/>
                </a:solidFill>
              </a:rPr>
              <a:t>Predictable</a:t>
            </a:r>
            <a:r>
              <a:rPr lang="en-US" dirty="0"/>
              <a:t> errors arising from reliance on </a:t>
            </a:r>
            <a:br>
              <a:rPr lang="en-US" dirty="0"/>
            </a:br>
            <a:r>
              <a:rPr lang="en-US" dirty="0"/>
              <a:t>    heuristics</a:t>
            </a:r>
          </a:p>
        </p:txBody>
      </p:sp>
    </p:spTree>
    <p:extLst>
      <p:ext uri="{BB962C8B-B14F-4D97-AF65-F5344CB8AC3E}">
        <p14:creationId xmlns:p14="http://schemas.microsoft.com/office/powerpoint/2010/main" val="2770601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70" t="22257" r="34261" b="4572"/>
          <a:stretch/>
        </p:blipFill>
        <p:spPr bwMode="auto">
          <a:xfrm>
            <a:off x="1828800" y="0"/>
            <a:ext cx="49291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Freeform 10"/>
          <p:cNvSpPr/>
          <p:nvPr/>
        </p:nvSpPr>
        <p:spPr>
          <a:xfrm>
            <a:off x="1435395" y="1318437"/>
            <a:ext cx="5656521" cy="5635256"/>
          </a:xfrm>
          <a:custGeom>
            <a:avLst/>
            <a:gdLst>
              <a:gd name="connsiteX0" fmla="*/ 297712 w 5656521"/>
              <a:gd name="connsiteY0" fmla="*/ 0 h 5635256"/>
              <a:gd name="connsiteX1" fmla="*/ 3051545 w 5656521"/>
              <a:gd name="connsiteY1" fmla="*/ 10633 h 5635256"/>
              <a:gd name="connsiteX2" fmla="*/ 3051545 w 5656521"/>
              <a:gd name="connsiteY2" fmla="*/ 350875 h 5635256"/>
              <a:gd name="connsiteX3" fmla="*/ 5656521 w 5656521"/>
              <a:gd name="connsiteY3" fmla="*/ 350875 h 5635256"/>
              <a:gd name="connsiteX4" fmla="*/ 5592726 w 5656521"/>
              <a:gd name="connsiteY4" fmla="*/ 5613991 h 5635256"/>
              <a:gd name="connsiteX5" fmla="*/ 138224 w 5656521"/>
              <a:gd name="connsiteY5" fmla="*/ 5635256 h 5635256"/>
              <a:gd name="connsiteX6" fmla="*/ 0 w 5656521"/>
              <a:gd name="connsiteY6" fmla="*/ 95693 h 5635256"/>
              <a:gd name="connsiteX7" fmla="*/ 85061 w 5656521"/>
              <a:gd name="connsiteY7" fmla="*/ 31898 h 5635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6521" h="5635256">
                <a:moveTo>
                  <a:pt x="297712" y="0"/>
                </a:moveTo>
                <a:lnTo>
                  <a:pt x="3051545" y="10633"/>
                </a:lnTo>
                <a:lnTo>
                  <a:pt x="3051545" y="350875"/>
                </a:lnTo>
                <a:lnTo>
                  <a:pt x="5656521" y="350875"/>
                </a:lnTo>
                <a:lnTo>
                  <a:pt x="5592726" y="5613991"/>
                </a:lnTo>
                <a:lnTo>
                  <a:pt x="138224" y="5635256"/>
                </a:lnTo>
                <a:lnTo>
                  <a:pt x="0" y="95693"/>
                </a:lnTo>
                <a:lnTo>
                  <a:pt x="85061" y="31898"/>
                </a:lnTo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89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3.googleusercontent.com/cLWxvs7cKHQC1a9B6IwWVrgHXMZyC1zf05fuOy5RmXbH-ONY9sTFoGPTupd0QbhW5-OGAQtF32Ofw83yPEW0bWz6HJB-8oB1jX5IwUTVwJY188EFgeQBsIM3UZf1GAe2BFggDlyW5v_hjHn2q7HAP77USQxlXtwpFJdgHfuG1r2X3AfWAUvB_HW2ISw_4idqAa97XhNO6zI_iejpDIoXzyMGdx8vDnru129OWpK5PmYmFV7q7gtnlazwuGh6rt8Sh-0YIvMv-1q5e-88dATtrX2jV5fMcv4W5i40gBlZVkgKxCkmWLIU4Vg5F3S0ehSOMEb0KCSHClA89DId3nZl2I38EAMn0aaRyGFnY1uI-gKr4LOEU7Vr700p9F-niD3Rhn6_u87QsUdNXDPW-rhsOT35CMeRsKFnPpq7R3GVG44g4s1ro3KEtO67CbmkrZZmgnwV0o9M7_aD-vKOV37GjVNXS2X3w_A5MWkysAYlyM_YhMbn0fBQnqaCp4M-fFc2aY2vsLsDD-J3EpdcUGNOaxrVd2q5CqG9AhW2khZ9IGUF_HoObAe7jtspooOiLQTHNrlESmYILUr6ZtjCqKbRRaQInhhsShz05Iha_EQhPs6eDFvGzdepFBP68aRtCJyvt6AasXMOtmMhKK3UqVvJW4qy-0O6qcSD9uQOhYYVMtGHlI62fYIZT5he=w1415-h937-n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330" y="2441334"/>
            <a:ext cx="4572000" cy="302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292898" cy="1371600"/>
          </a:xfrm>
        </p:spPr>
        <p:txBody>
          <a:bodyPr>
            <a:normAutofit/>
          </a:bodyPr>
          <a:lstStyle/>
          <a:p>
            <a:r>
              <a:rPr lang="en-US" dirty="0"/>
              <a:t>Availability Heuristic</a:t>
            </a: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456694" y="1524318"/>
            <a:ext cx="834234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ja-JP" altLang="en-US" sz="2800" dirty="0">
                <a:solidFill>
                  <a:schemeClr val="bg1"/>
                </a:solidFill>
                <a:latin typeface="Arial"/>
              </a:rPr>
              <a:t>“</a:t>
            </a:r>
            <a:r>
              <a:rPr lang="en-US" sz="2800" dirty="0">
                <a:solidFill>
                  <a:schemeClr val="bg1"/>
                </a:solidFill>
              </a:rPr>
              <a:t>How much of the house upkeep work do you do?</a:t>
            </a:r>
            <a:r>
              <a:rPr lang="ja-JP" altLang="en-US" sz="2800" dirty="0">
                <a:solidFill>
                  <a:schemeClr val="bg1"/>
                </a:solidFill>
                <a:latin typeface="Arial"/>
              </a:rPr>
              <a:t>”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3303277" y="5715000"/>
            <a:ext cx="2114105" cy="7694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4400" dirty="0"/>
              <a:t>= 150%</a:t>
            </a: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304800" y="2812419"/>
            <a:ext cx="2197419" cy="1142683"/>
          </a:xfrm>
          <a:prstGeom prst="wedgeRectCallout">
            <a:avLst>
              <a:gd name="adj1" fmla="val 65301"/>
              <a:gd name="adj2" fmla="val 33360"/>
            </a:avLst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3200" dirty="0"/>
              <a:t>I do at least 75%.</a:t>
            </a: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6019800" y="2895918"/>
            <a:ext cx="2895600" cy="1143000"/>
          </a:xfrm>
          <a:prstGeom prst="wedgeRectCallout">
            <a:avLst>
              <a:gd name="adj1" fmla="val -78508"/>
              <a:gd name="adj2" fmla="val -5768"/>
            </a:avLst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3200" dirty="0"/>
              <a:t>I do at least 75%.</a:t>
            </a:r>
          </a:p>
        </p:txBody>
      </p:sp>
    </p:spTree>
    <p:extLst>
      <p:ext uri="{BB962C8B-B14F-4D97-AF65-F5344CB8AC3E}">
        <p14:creationId xmlns:p14="http://schemas.microsoft.com/office/powerpoint/2010/main" val="15807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152718"/>
            <a:ext cx="7212361" cy="1371600"/>
          </a:xfrm>
        </p:spPr>
        <p:txBody>
          <a:bodyPr>
            <a:normAutofit/>
          </a:bodyPr>
          <a:lstStyle/>
          <a:p>
            <a:r>
              <a:rPr lang="en-US" dirty="0"/>
              <a:t>Availability Heuristic</a:t>
            </a:r>
          </a:p>
        </p:txBody>
      </p:sp>
      <p:sp>
        <p:nvSpPr>
          <p:cNvPr id="81924" name="Rectangle 4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What percent of all seven letter words have…</a:t>
            </a:r>
            <a:r>
              <a:rPr lang="en-US" b="1" dirty="0"/>
              <a:t>		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b="1" dirty="0"/>
              <a:t>		</a:t>
            </a:r>
            <a:r>
              <a:rPr lang="en-US" sz="3600" b="1" dirty="0"/>
              <a:t>__ __ __ __ __ n __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b="1" dirty="0"/>
              <a:t>	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b="1" dirty="0"/>
              <a:t>		</a:t>
            </a:r>
            <a:r>
              <a:rPr lang="en-US" sz="3600" b="1" dirty="0"/>
              <a:t>__ __ __ __ </a:t>
            </a:r>
            <a:r>
              <a:rPr lang="en-US" sz="3600" b="1" dirty="0" err="1"/>
              <a:t>i</a:t>
            </a:r>
            <a:r>
              <a:rPr lang="en-US" sz="3600" b="1" dirty="0"/>
              <a:t>    n   g</a:t>
            </a:r>
          </a:p>
          <a:p>
            <a:pPr>
              <a:lnSpc>
                <a:spcPct val="80000"/>
              </a:lnSpc>
            </a:pP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67DF0A-038D-4B6A-9618-1A227D17B157}"/>
              </a:ext>
            </a:extLst>
          </p:cNvPr>
          <p:cNvSpPr txBox="1"/>
          <p:nvPr/>
        </p:nvSpPr>
        <p:spPr>
          <a:xfrm>
            <a:off x="7268648" y="2438400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13%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ED685-BC26-43E5-958B-4001120EAF8D}"/>
              </a:ext>
            </a:extLst>
          </p:cNvPr>
          <p:cNvSpPr txBox="1"/>
          <p:nvPr/>
        </p:nvSpPr>
        <p:spPr>
          <a:xfrm>
            <a:off x="7354408" y="3576935"/>
            <a:ext cx="630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8%</a:t>
            </a:r>
          </a:p>
        </p:txBody>
      </p:sp>
    </p:spTree>
    <p:extLst>
      <p:ext uri="{BB962C8B-B14F-4D97-AF65-F5344CB8AC3E}">
        <p14:creationId xmlns:p14="http://schemas.microsoft.com/office/powerpoint/2010/main" val="179152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4" grpId="0" build="p"/>
      <p:bldP spid="2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9B415B-E267-4CEA-99F6-209729ED17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903" y="152400"/>
            <a:ext cx="7296193" cy="6553200"/>
          </a:xfrm>
        </p:spPr>
      </p:pic>
    </p:spTree>
    <p:extLst>
      <p:ext uri="{BB962C8B-B14F-4D97-AF65-F5344CB8AC3E}">
        <p14:creationId xmlns:p14="http://schemas.microsoft.com/office/powerpoint/2010/main" val="884136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What’s going on?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b="0" dirty="0"/>
              <a:t>Populations, frequencies, and percentages are </a:t>
            </a:r>
            <a:r>
              <a:rPr lang="en-US" b="0" dirty="0">
                <a:solidFill>
                  <a:srgbClr val="FFFF00"/>
                </a:solidFill>
              </a:rPr>
              <a:t>difficult</a:t>
            </a:r>
            <a:r>
              <a:rPr lang="en-US" b="0" dirty="0"/>
              <a:t> to assess.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endParaRPr lang="en-US" b="0" dirty="0"/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b="0" dirty="0"/>
              <a:t>Biased sample of information – that which comes to mind easily – is readily available and thus </a:t>
            </a:r>
            <a:r>
              <a:rPr lang="en-US" b="0" dirty="0">
                <a:solidFill>
                  <a:srgbClr val="FFFF00"/>
                </a:solidFill>
              </a:rPr>
              <a:t>easy </a:t>
            </a:r>
            <a:r>
              <a:rPr lang="en-US" b="0" dirty="0"/>
              <a:t>to asses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endParaRPr lang="en-US" b="0" dirty="0"/>
          </a:p>
          <a:p>
            <a:pPr>
              <a:lnSpc>
                <a:spcPct val="90000"/>
              </a:lnSpc>
            </a:pPr>
            <a:endParaRPr lang="en-US" b="0" dirty="0"/>
          </a:p>
          <a:p>
            <a:pPr marL="609600" indent="-609600">
              <a:lnSpc>
                <a:spcPct val="90000"/>
              </a:lnSpc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3403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“The Linda Problem”</a:t>
            </a:r>
            <a:endParaRPr lang="en-US" sz="4000" dirty="0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60020" indent="0">
              <a:buNone/>
            </a:pPr>
            <a:r>
              <a:rPr lang="en-US" sz="2800" b="0" dirty="0"/>
              <a:t>Linda is 31 years old, single, outspoken and very bright. She majored in philosophy. As a student she was deeply concerned with issues of discrimination and social justice and also participated in nuclear demonstrations.</a:t>
            </a:r>
          </a:p>
          <a:p>
            <a:pPr marL="160020" indent="0">
              <a:buNone/>
            </a:pPr>
            <a:endParaRPr lang="en-US" sz="2800" dirty="0"/>
          </a:p>
          <a:p>
            <a:pPr marL="160020" indent="0">
              <a:buNone/>
            </a:pPr>
            <a:r>
              <a:rPr lang="en-US" sz="2800" b="0" dirty="0"/>
              <a:t>Which is more likely?</a:t>
            </a:r>
            <a:br>
              <a:rPr lang="en-US" sz="2800" b="0" dirty="0"/>
            </a:br>
            <a:r>
              <a:rPr lang="en-US" sz="2800" b="0" dirty="0"/>
              <a:t>	Linda is a bank teller</a:t>
            </a:r>
            <a:br>
              <a:rPr lang="en-US" sz="2800" b="0" dirty="0"/>
            </a:br>
            <a:r>
              <a:rPr lang="en-US" sz="2800" b="0" dirty="0"/>
              <a:t>	Linda is a bank teller and a feminist</a:t>
            </a:r>
          </a:p>
        </p:txBody>
      </p:sp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5999199" y="6382872"/>
            <a:ext cx="311467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Kahneman</a:t>
            </a:r>
            <a:r>
              <a:rPr lang="en-US" dirty="0">
                <a:solidFill>
                  <a:schemeClr val="bg1"/>
                </a:solidFill>
              </a:rPr>
              <a:t> &amp; </a:t>
            </a:r>
            <a:r>
              <a:rPr lang="en-US" dirty="0" err="1">
                <a:solidFill>
                  <a:schemeClr val="bg1"/>
                </a:solidFill>
              </a:rPr>
              <a:t>Tversky</a:t>
            </a:r>
            <a:r>
              <a:rPr lang="en-US" dirty="0">
                <a:solidFill>
                  <a:schemeClr val="bg1"/>
                </a:solidFill>
              </a:rPr>
              <a:t>, 1973</a:t>
            </a:r>
          </a:p>
        </p:txBody>
      </p:sp>
    </p:spTree>
    <p:extLst>
      <p:ext uri="{BB962C8B-B14F-4D97-AF65-F5344CB8AC3E}">
        <p14:creationId xmlns:p14="http://schemas.microsoft.com/office/powerpoint/2010/main" val="403256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2" name="Text Box 4"/>
          <p:cNvSpPr txBox="1">
            <a:spLocks noChangeArrowheads="1"/>
          </p:cNvSpPr>
          <p:nvPr/>
        </p:nvSpPr>
        <p:spPr bwMode="auto">
          <a:xfrm>
            <a:off x="457199" y="1554888"/>
            <a:ext cx="8382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400" dirty="0">
                <a:solidFill>
                  <a:schemeClr val="bg1"/>
                </a:solidFill>
                <a:latin typeface="Avenir Book"/>
                <a:cs typeface="Avenir Book"/>
              </a:rPr>
              <a:t>Judging the conjunction of two events to be more probable than one of the constituent elements.</a:t>
            </a:r>
          </a:p>
        </p:txBody>
      </p:sp>
      <p:sp>
        <p:nvSpPr>
          <p:cNvPr id="171019" name="Text Box 11"/>
          <p:cNvSpPr txBox="1">
            <a:spLocks noChangeArrowheads="1"/>
          </p:cNvSpPr>
          <p:nvPr/>
        </p:nvSpPr>
        <p:spPr bwMode="auto">
          <a:xfrm>
            <a:off x="616286" y="2519507"/>
            <a:ext cx="755808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800" dirty="0">
                <a:solidFill>
                  <a:schemeClr val="bg1"/>
                </a:solidFill>
                <a:latin typeface="Avenir Black"/>
                <a:cs typeface="Avenir Black"/>
              </a:rPr>
              <a:t>Believing p(B and F) &gt; p(B) or p(F)</a:t>
            </a:r>
          </a:p>
        </p:txBody>
      </p:sp>
      <p:sp>
        <p:nvSpPr>
          <p:cNvPr id="171021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Conjunction Fallacy</a:t>
            </a:r>
          </a:p>
        </p:txBody>
      </p:sp>
      <p:sp>
        <p:nvSpPr>
          <p:cNvPr id="2" name="Oval 1"/>
          <p:cNvSpPr/>
          <p:nvPr/>
        </p:nvSpPr>
        <p:spPr>
          <a:xfrm>
            <a:off x="1825911" y="3502239"/>
            <a:ext cx="3101872" cy="292616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venir Black"/>
                <a:cs typeface="Avenir Black"/>
              </a:rPr>
              <a:t>BANK TELLER</a:t>
            </a:r>
          </a:p>
        </p:txBody>
      </p:sp>
      <p:sp>
        <p:nvSpPr>
          <p:cNvPr id="13" name="Oval 12"/>
          <p:cNvSpPr/>
          <p:nvPr/>
        </p:nvSpPr>
        <p:spPr>
          <a:xfrm>
            <a:off x="4295818" y="3502239"/>
            <a:ext cx="3101872" cy="2926167"/>
          </a:xfrm>
          <a:prstGeom prst="ellipse">
            <a:avLst/>
          </a:prstGeom>
          <a:solidFill>
            <a:srgbClr val="FF6FCF">
              <a:alpha val="59000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venir Black"/>
                <a:cs typeface="Avenir Black"/>
              </a:rPr>
              <a:t>FEMINIST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890211" y="3042727"/>
            <a:ext cx="708526" cy="1703064"/>
          </a:xfrm>
          <a:prstGeom prst="line">
            <a:avLst/>
          </a:prstGeom>
          <a:ln w="12700" cmpd="sng">
            <a:solidFill>
              <a:schemeClr val="bg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668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What’s going on?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b="0" dirty="0"/>
              <a:t>The probability of Linda </a:t>
            </a:r>
            <a:r>
              <a:rPr lang="en-US" dirty="0"/>
              <a:t>having a given job </a:t>
            </a:r>
            <a:r>
              <a:rPr lang="en-US" b="0" dirty="0"/>
              <a:t>is </a:t>
            </a:r>
            <a:r>
              <a:rPr lang="en-US" b="0" dirty="0">
                <a:solidFill>
                  <a:srgbClr val="FFFF00"/>
                </a:solidFill>
              </a:rPr>
              <a:t>difficult</a:t>
            </a:r>
            <a:r>
              <a:rPr lang="en-US" b="0" dirty="0"/>
              <a:t> to assess.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endParaRPr lang="en-US" b="0" dirty="0"/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dirty="0"/>
              <a:t>The similarity of Linda to stereotypes of jobs is </a:t>
            </a:r>
            <a:r>
              <a:rPr lang="en-US" dirty="0">
                <a:solidFill>
                  <a:srgbClr val="FFFF00"/>
                </a:solidFill>
              </a:rPr>
              <a:t>easy</a:t>
            </a:r>
            <a:r>
              <a:rPr lang="en-US" dirty="0"/>
              <a:t> to assess</a:t>
            </a:r>
            <a:r>
              <a:rPr lang="en-US" b="0" dirty="0"/>
              <a:t>. 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endParaRPr lang="en-US" b="0" dirty="0"/>
          </a:p>
          <a:p>
            <a:pPr marL="609600" indent="-609600">
              <a:lnSpc>
                <a:spcPct val="90000"/>
              </a:lnSpc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0801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Base-Rate Neglect</a:t>
            </a:r>
            <a:endParaRPr lang="en-US" sz="2400" dirty="0">
              <a:solidFill>
                <a:srgbClr val="A50021"/>
              </a:solidFill>
            </a:endParaRPr>
          </a:p>
        </p:txBody>
      </p:sp>
      <p:sp>
        <p:nvSpPr>
          <p:cNvPr id="5325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In a study, 100 people were tested. Among the participants there were 30 engineers and 70 lawyers. Jack is a randomly chosen participant of this study.</a:t>
            </a:r>
          </a:p>
          <a:p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Jack is 36 years old. He is not married and is somewhat introverted. He likes to spend his free time reading science fiction and writing computer programs.</a:t>
            </a:r>
          </a:p>
          <a:p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What is more likely?</a:t>
            </a:r>
          </a:p>
          <a:p>
            <a:pPr lvl="1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Jack is an engineer</a:t>
            </a:r>
          </a:p>
          <a:p>
            <a:pPr lvl="1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Jack is a lawyer</a:t>
            </a:r>
          </a:p>
        </p:txBody>
      </p:sp>
      <p:sp>
        <p:nvSpPr>
          <p:cNvPr id="53252" name="Rectangle 4"/>
          <p:cNvSpPr>
            <a:spLocks noChangeArrowheads="1"/>
          </p:cNvSpPr>
          <p:nvPr/>
        </p:nvSpPr>
        <p:spPr bwMode="auto">
          <a:xfrm>
            <a:off x="6248400" y="6324600"/>
            <a:ext cx="2717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/>
              <a:t>Kahneman &amp; Tversky, 1973</a:t>
            </a:r>
          </a:p>
        </p:txBody>
      </p:sp>
    </p:spTree>
    <p:extLst>
      <p:ext uri="{BB962C8B-B14F-4D97-AF65-F5344CB8AC3E}">
        <p14:creationId xmlns:p14="http://schemas.microsoft.com/office/powerpoint/2010/main" val="49060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2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3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17638"/>
            <a:ext cx="1859020" cy="237954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Base-Rate Neglect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963333" y="5141913"/>
            <a:ext cx="5983111" cy="1258887"/>
          </a:xfrm>
        </p:spPr>
        <p:txBody>
          <a:bodyPr>
            <a:normAutofit fontScale="92500"/>
          </a:bodyPr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2800" b="0" dirty="0"/>
              <a:t>	Most car accidents take place within</a:t>
            </a:r>
            <a:br>
              <a:rPr lang="en-US" sz="2800" b="0" dirty="0"/>
            </a:br>
            <a:r>
              <a:rPr lang="en-US" sz="2800" b="0" dirty="0"/>
              <a:t>5 minutes of home</a:t>
            </a:r>
          </a:p>
          <a:p>
            <a:pPr algn="r">
              <a:lnSpc>
                <a:spcPct val="80000"/>
              </a:lnSpc>
              <a:buFontTx/>
              <a:buNone/>
            </a:pPr>
            <a:r>
              <a:rPr lang="en-US" sz="2400" b="0" dirty="0"/>
              <a:t>…where we most often drive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800" b="0" dirty="0"/>
          </a:p>
        </p:txBody>
      </p:sp>
      <p:sp>
        <p:nvSpPr>
          <p:cNvPr id="134151" name="Rectangle 7"/>
          <p:cNvSpPr>
            <a:spLocks noChangeArrowheads="1"/>
          </p:cNvSpPr>
          <p:nvPr/>
        </p:nvSpPr>
        <p:spPr bwMode="auto">
          <a:xfrm>
            <a:off x="2316220" y="1654175"/>
            <a:ext cx="6370580" cy="1211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2800" dirty="0">
                <a:solidFill>
                  <a:schemeClr val="bg1"/>
                </a:solidFill>
                <a:latin typeface="Avenir Book"/>
                <a:cs typeface="Avenir Book"/>
              </a:rPr>
              <a:t>Most dog bites (77%) are by dogs known to the victim</a:t>
            </a:r>
          </a:p>
          <a:p>
            <a:pPr algn="r">
              <a:lnSpc>
                <a:spcPct val="90000"/>
              </a:lnSpc>
              <a:spcBef>
                <a:spcPct val="20000"/>
              </a:spcBef>
            </a:pPr>
            <a:r>
              <a:rPr lang="en-US" sz="2000" dirty="0">
                <a:solidFill>
                  <a:schemeClr val="bg1"/>
                </a:solidFill>
                <a:latin typeface="Avenir Book"/>
                <a:cs typeface="Avenir Book"/>
              </a:rPr>
              <a:t>… and we</a:t>
            </a:r>
            <a:r>
              <a:rPr lang="ja-JP" altLang="en-US" sz="2000" dirty="0">
                <a:solidFill>
                  <a:schemeClr val="bg1"/>
                </a:solidFill>
                <a:latin typeface="Avenir Book"/>
                <a:cs typeface="Avenir Book"/>
              </a:rPr>
              <a:t>’</a:t>
            </a:r>
            <a:r>
              <a:rPr lang="en-US" sz="2000" dirty="0">
                <a:solidFill>
                  <a:schemeClr val="bg1"/>
                </a:solidFill>
                <a:latin typeface="Avenir Book"/>
                <a:cs typeface="Avenir Book"/>
              </a:rPr>
              <a:t>re most often near dogs we know</a:t>
            </a:r>
          </a:p>
        </p:txBody>
      </p:sp>
      <p:sp>
        <p:nvSpPr>
          <p:cNvPr id="134152" name="Rectangle 8"/>
          <p:cNvSpPr>
            <a:spLocks noChangeArrowheads="1"/>
          </p:cNvSpPr>
          <p:nvPr/>
        </p:nvSpPr>
        <p:spPr bwMode="auto">
          <a:xfrm>
            <a:off x="762000" y="3200400"/>
            <a:ext cx="6354763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20000"/>
              </a:spcBef>
            </a:pPr>
            <a:r>
              <a:rPr lang="en-US" sz="2800" dirty="0">
                <a:solidFill>
                  <a:schemeClr val="bg1"/>
                </a:solidFill>
                <a:latin typeface="Avenir Book"/>
                <a:cs typeface="Avenir Book"/>
              </a:rPr>
              <a:t>Honda Civics are one of the </a:t>
            </a:r>
            <a:br>
              <a:rPr lang="en-US" sz="2800" dirty="0">
                <a:solidFill>
                  <a:schemeClr val="bg1"/>
                </a:solidFill>
                <a:latin typeface="Avenir Book"/>
                <a:cs typeface="Avenir Book"/>
              </a:rPr>
            </a:br>
            <a:r>
              <a:rPr lang="en-US" sz="2800" dirty="0">
                <a:solidFill>
                  <a:schemeClr val="bg1"/>
                </a:solidFill>
                <a:latin typeface="Avenir Book"/>
                <a:cs typeface="Avenir Book"/>
              </a:rPr>
              <a:t>most commonly stolen cars</a:t>
            </a:r>
          </a:p>
          <a:p>
            <a:pPr algn="r">
              <a:spcBef>
                <a:spcPct val="20000"/>
              </a:spcBef>
            </a:pPr>
            <a:r>
              <a:rPr lang="en-US" sz="2000" dirty="0">
                <a:solidFill>
                  <a:schemeClr val="bg1"/>
                </a:solidFill>
                <a:latin typeface="Avenir Book"/>
                <a:cs typeface="Avenir Book"/>
              </a:rPr>
              <a:t>…and are one of the most popular models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8510" y="3025549"/>
            <a:ext cx="1498290" cy="14982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5076901"/>
            <a:ext cx="2416448" cy="158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270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41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4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0D048-C929-447D-BB73-5D1343E8B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CRT correlates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5F577-3EDB-4442-8539-40EF3C989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47800"/>
            <a:ext cx="8382000" cy="5105400"/>
          </a:xfrm>
        </p:spPr>
        <p:txBody>
          <a:bodyPr/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Income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Trading/financial performance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Ability to price assets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Ability to select and evaluate teams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High anxiety / depression</a:t>
            </a:r>
            <a:endParaRPr lang="nn-NO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nn-NO" sz="2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Weight on quality and brand information</a:t>
            </a:r>
          </a:p>
          <a:p>
            <a:r>
              <a:rPr lang="en-US" sz="28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Price sensitivity</a:t>
            </a:r>
            <a:endParaRPr lang="nn-NO" sz="2800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nn-NO" sz="2800" dirty="0">
                <a:latin typeface="Arial" panose="020B0604020202020204" pitchFamily="34" charset="0"/>
                <a:cs typeface="Arial" panose="020B0604020202020204" pitchFamily="34" charset="0"/>
              </a:rPr>
              <a:t>Resistance to most of the biases we’ll discuss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00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Medical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3900" dirty="0"/>
              <a:t>You test positive for a disease.</a:t>
            </a:r>
          </a:p>
          <a:p>
            <a:pPr marL="0" indent="0" algn="ctr">
              <a:lnSpc>
                <a:spcPct val="110000"/>
              </a:lnSpc>
              <a:buNone/>
            </a:pPr>
            <a:r>
              <a:rPr lang="en-US" sz="3900" dirty="0"/>
              <a:t>The disease affects 1 in 1000 people. </a:t>
            </a:r>
            <a:br>
              <a:rPr lang="en-US" sz="3900" dirty="0"/>
            </a:br>
            <a:r>
              <a:rPr lang="en-US" sz="3900" dirty="0"/>
              <a:t>The test is 95% accurate.</a:t>
            </a:r>
          </a:p>
          <a:p>
            <a:pPr marL="0" indent="0" algn="ctr">
              <a:lnSpc>
                <a:spcPct val="110000"/>
              </a:lnSpc>
              <a:buNone/>
            </a:pPr>
            <a:endParaRPr lang="en-US" sz="3900" dirty="0"/>
          </a:p>
          <a:p>
            <a:pPr marL="0" indent="0" algn="ctr">
              <a:lnSpc>
                <a:spcPct val="110000"/>
              </a:lnSpc>
              <a:buNone/>
            </a:pPr>
            <a:r>
              <a:rPr lang="en-US" sz="3900" dirty="0">
                <a:latin typeface="Avenir Black"/>
                <a:cs typeface="Avenir Black"/>
              </a:rPr>
              <a:t>How likely are you to have the disease?</a:t>
            </a:r>
          </a:p>
          <a:p>
            <a:pPr marL="0" indent="0" algn="ctr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230778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N</a:t>
            </a:r>
            <a:r>
              <a:rPr lang="en-US" dirty="0"/>
              <a:t> = 100,000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5635688"/>
              </p:ext>
            </p:extLst>
          </p:nvPr>
        </p:nvGraphicFramePr>
        <p:xfrm>
          <a:off x="1600200" y="1600200"/>
          <a:ext cx="6172200" cy="31981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047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</a:t>
                      </a:r>
                      <a:b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Results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Have </a:t>
                      </a:r>
                      <a:b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Disease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Do Not</a:t>
                      </a:r>
                      <a:r>
                        <a:rPr lang="en-US" sz="2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br>
                        <a:rPr lang="en-US" sz="2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</a:br>
                      <a:r>
                        <a:rPr lang="en-US" sz="2400" baseline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Have Disease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47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4,995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471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Negative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94,904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20175" y="4953000"/>
            <a:ext cx="616386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Probability you have the disease?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Negative result: 5/(5+94,904)=0.01%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Positive result: 95/(95+4,995)=1.9%</a:t>
            </a:r>
          </a:p>
        </p:txBody>
      </p:sp>
      <p:sp>
        <p:nvSpPr>
          <p:cNvPr id="4" name="Rectangle 3"/>
          <p:cNvSpPr/>
          <p:nvPr/>
        </p:nvSpPr>
        <p:spPr>
          <a:xfrm>
            <a:off x="4114800" y="2971800"/>
            <a:ext cx="1371600" cy="609600"/>
          </a:xfrm>
          <a:prstGeom prst="rect">
            <a:avLst/>
          </a:prstGeom>
          <a:solidFill>
            <a:srgbClr val="D0D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12680" y="2926370"/>
            <a:ext cx="1371600" cy="609600"/>
          </a:xfrm>
          <a:prstGeom prst="rect">
            <a:avLst/>
          </a:prstGeom>
          <a:solidFill>
            <a:srgbClr val="D0D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916308" y="3980764"/>
            <a:ext cx="1371600" cy="6096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49894" y="3980764"/>
            <a:ext cx="1371600" cy="609600"/>
          </a:xfrm>
          <a:prstGeom prst="rect">
            <a:avLst/>
          </a:prstGeom>
          <a:solidFill>
            <a:srgbClr val="E9ED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1B0DAF-0932-4E47-A35E-E2E40F3735BB}"/>
              </a:ext>
            </a:extLst>
          </p:cNvPr>
          <p:cNvSpPr txBox="1"/>
          <p:nvPr/>
        </p:nvSpPr>
        <p:spPr>
          <a:xfrm>
            <a:off x="4250924" y="1227520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N=100                  N=99,900</a:t>
            </a:r>
          </a:p>
        </p:txBody>
      </p:sp>
    </p:spTree>
    <p:extLst>
      <p:ext uri="{BB962C8B-B14F-4D97-AF65-F5344CB8AC3E}">
        <p14:creationId xmlns:p14="http://schemas.microsoft.com/office/powerpoint/2010/main" val="94937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382000" cy="1143000"/>
          </a:xfrm>
        </p:spPr>
        <p:txBody>
          <a:bodyPr/>
          <a:lstStyle/>
          <a:p>
            <a:r>
              <a:rPr lang="en-US" dirty="0"/>
              <a:t>Pregnancy Test</a:t>
            </a:r>
          </a:p>
        </p:txBody>
      </p:sp>
      <p:pic>
        <p:nvPicPr>
          <p:cNvPr id="1026" name="Picture 2" descr="Image result for pregnancy tes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08" y="1325562"/>
            <a:ext cx="7607384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5455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What’s going on?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b="0" dirty="0"/>
              <a:t>The focal information/data is presented directly to you and so comes </a:t>
            </a:r>
            <a:r>
              <a:rPr lang="en-US" b="0" dirty="0">
                <a:solidFill>
                  <a:srgbClr val="FFFF00"/>
                </a:solidFill>
              </a:rPr>
              <a:t>automatically </a:t>
            </a:r>
            <a:r>
              <a:rPr lang="en-US" b="0" dirty="0"/>
              <a:t>to mind. 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endParaRPr lang="en-US" b="0" dirty="0"/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dirty="0"/>
              <a:t>Base rates are not mentioned, and so are easy to overlook. You need to </a:t>
            </a:r>
            <a:r>
              <a:rPr lang="en-US" dirty="0">
                <a:solidFill>
                  <a:srgbClr val="FFFF00"/>
                </a:solidFill>
              </a:rPr>
              <a:t>actively </a:t>
            </a:r>
            <a:r>
              <a:rPr lang="en-US" dirty="0"/>
              <a:t>incorporate them.</a:t>
            </a:r>
            <a:br>
              <a:rPr lang="en-US" dirty="0"/>
            </a:br>
            <a:endParaRPr lang="en-US" dirty="0"/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dirty="0">
                <a:solidFill>
                  <a:srgbClr val="FFFF00"/>
                </a:solidFill>
              </a:rPr>
              <a:t>Bayes Rule </a:t>
            </a:r>
            <a:r>
              <a:rPr lang="en-US" dirty="0"/>
              <a:t>= don’t neglect base rates!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endParaRPr lang="en-US" b="0" dirty="0"/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endParaRPr lang="en-US" b="0" dirty="0"/>
          </a:p>
          <a:p>
            <a:pPr marL="609600" indent="-609600">
              <a:lnSpc>
                <a:spcPct val="90000"/>
              </a:lnSpc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71663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Insensitivity to Sample Size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z="2400" dirty="0"/>
              <a:t>A certain town is served by two hospitals.  In the larger hospital, ~45 babies are born each day and in the smaller one, ~15 babies are born each day.  As you know, about 50% of all babies are boys.  However, the exact % varies from day to day.  Sometimes it may be higher than 50%, sometimes lower.</a:t>
            </a:r>
          </a:p>
          <a:p>
            <a:endParaRPr lang="en-US" sz="600" dirty="0"/>
          </a:p>
          <a:p>
            <a:r>
              <a:rPr lang="en-US" sz="2400" dirty="0"/>
              <a:t>For one year, each hospital recorded the days in which more than 60% of the babies born were boys.  Which hospital do you think recorded more such days?</a:t>
            </a:r>
          </a:p>
          <a:p>
            <a:pPr marL="0" lvl="1"/>
            <a:endParaRPr lang="en-US" sz="600" dirty="0"/>
          </a:p>
          <a:p>
            <a:pPr marL="514350" lvl="1" indent="-514350">
              <a:buAutoNum type="alphaLcParenBoth"/>
            </a:pPr>
            <a:r>
              <a:rPr lang="en-US" sz="2000" dirty="0"/>
              <a:t>The larger hospital </a:t>
            </a:r>
          </a:p>
          <a:p>
            <a:pPr marL="514350" lvl="1" indent="-514350">
              <a:buAutoNum type="alphaLcParenBoth"/>
            </a:pPr>
            <a:r>
              <a:rPr lang="en-US" sz="2000" dirty="0"/>
              <a:t>The smaller hospital </a:t>
            </a:r>
          </a:p>
          <a:p>
            <a:pPr marL="514350" lvl="1" indent="-514350">
              <a:buAutoNum type="alphaLcParenBoth"/>
            </a:pPr>
            <a:r>
              <a:rPr lang="en-US" sz="2000" dirty="0"/>
              <a:t>About the same (within 5% of each other)</a:t>
            </a:r>
            <a:endParaRPr lang="en-US" sz="2000" b="1" dirty="0">
              <a:solidFill>
                <a:schemeClr val="accent5">
                  <a:lumMod val="50000"/>
                </a:schemeClr>
              </a:solidFill>
            </a:endParaRPr>
          </a:p>
          <a:p>
            <a:pPr lvl="0"/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7817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sz="4100" dirty="0"/>
              <a:t>Insensitivity to Sample Size</a:t>
            </a:r>
            <a:endParaRPr lang="en-US" sz="4100" i="1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Obvious differences in the odds of getting more than 60% heads when we flip a coin:</a:t>
            </a:r>
          </a:p>
          <a:p>
            <a:pPr lvl="1"/>
            <a:r>
              <a:rPr lang="en-US" dirty="0"/>
              <a:t>3 times (fairly likely!)</a:t>
            </a:r>
          </a:p>
          <a:p>
            <a:pPr lvl="1"/>
            <a:r>
              <a:rPr lang="en-US" dirty="0"/>
              <a:t>3,000 times (very unlikely!)</a:t>
            </a:r>
          </a:p>
          <a:p>
            <a:r>
              <a:rPr lang="en-US" dirty="0"/>
              <a:t>In general, though, we ignore this information and assume </a:t>
            </a:r>
            <a:r>
              <a:rPr lang="en-US" dirty="0">
                <a:solidFill>
                  <a:srgbClr val="FFFF00"/>
                </a:solidFill>
              </a:rPr>
              <a:t>sample size </a:t>
            </a:r>
            <a:r>
              <a:rPr lang="en-US" dirty="0"/>
              <a:t>doesn’t matter</a:t>
            </a:r>
          </a:p>
          <a:p>
            <a:pPr lvl="1"/>
            <a:r>
              <a:rPr lang="en-US" dirty="0"/>
              <a:t>“Belief in the Law of Small Numbers”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C70DC-0FE4-4E80-B52E-89DC678A282B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591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Halo Effect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Extending an evaluation of an observable attribute to the evaluation of an unknown attribute.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Using the attractive design of Apple products (observable) as a proxy for their reliability (unobservable).   </a:t>
            </a:r>
          </a:p>
        </p:txBody>
      </p:sp>
    </p:spTree>
    <p:extLst>
      <p:ext uri="{BB962C8B-B14F-4D97-AF65-F5344CB8AC3E}">
        <p14:creationId xmlns:p14="http://schemas.microsoft.com/office/powerpoint/2010/main" val="27400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Beauty Premium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600200"/>
            <a:ext cx="8382000" cy="480378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Survey of 7,094 Americans and Canadians in 1971, 1977, 1981.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Backed out hourly wage from earnings data and survey-takers rated respondents’ attractiveness.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30% most attractive earn	+5% per hour</a:t>
            </a:r>
          </a:p>
          <a:p>
            <a:pPr marL="0" indent="0">
              <a:buNone/>
            </a:pPr>
            <a:r>
              <a:rPr lang="en-US" dirty="0"/>
              <a:t>10% least attractive earn </a:t>
            </a:r>
            <a:r>
              <a:rPr lang="mr-IN" dirty="0"/>
              <a:t>–</a:t>
            </a:r>
            <a:r>
              <a:rPr lang="en-US" dirty="0"/>
              <a:t>7 to -10% per hour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60091" y="6403986"/>
            <a:ext cx="2955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  <a:latin typeface="Avenir Book"/>
                <a:cs typeface="Avenir Book"/>
              </a:rPr>
              <a:t>Hamermesch</a:t>
            </a:r>
            <a:r>
              <a:rPr lang="en-US" sz="1600" dirty="0">
                <a:solidFill>
                  <a:schemeClr val="bg1"/>
                </a:solidFill>
                <a:latin typeface="Avenir Book"/>
                <a:cs typeface="Avenir Book"/>
              </a:rPr>
              <a:t> and Biddle 1993</a:t>
            </a:r>
          </a:p>
        </p:txBody>
      </p:sp>
    </p:spTree>
    <p:extLst>
      <p:ext uri="{BB962C8B-B14F-4D97-AF65-F5344CB8AC3E}">
        <p14:creationId xmlns:p14="http://schemas.microsoft.com/office/powerpoint/2010/main" val="1519639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Beauty Premium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28600" y="1600200"/>
            <a:ext cx="8669422" cy="4803786"/>
          </a:xfrm>
        </p:spPr>
        <p:txBody>
          <a:bodyPr>
            <a:normAutofit/>
          </a:bodyPr>
          <a:lstStyle/>
          <a:p>
            <a:r>
              <a:rPr lang="en-US" dirty="0"/>
              <a:t>986 PhD grads 2002-2006 from 10 top econ programs (80% M)</a:t>
            </a:r>
          </a:p>
          <a:p>
            <a:endParaRPr lang="en-US" dirty="0"/>
          </a:p>
          <a:p>
            <a:r>
              <a:rPr lang="en-US" dirty="0"/>
              <a:t>More attractive graduates…</a:t>
            </a:r>
          </a:p>
          <a:p>
            <a:r>
              <a:rPr lang="en-US" dirty="0"/>
              <a:t>→ Come from higher ranked PhD program</a:t>
            </a:r>
          </a:p>
          <a:p>
            <a:r>
              <a:rPr lang="en-US" dirty="0"/>
              <a:t>→ More likely to go into industry</a:t>
            </a:r>
          </a:p>
          <a:p>
            <a:r>
              <a:rPr lang="en-US" dirty="0"/>
              <a:t>→ Higher rank 1</a:t>
            </a:r>
            <a:r>
              <a:rPr lang="en-US" baseline="30000" dirty="0"/>
              <a:t>st</a:t>
            </a:r>
            <a:r>
              <a:rPr lang="en-US" dirty="0"/>
              <a:t> &amp; later academic jobs</a:t>
            </a:r>
          </a:p>
          <a:p>
            <a:r>
              <a:rPr lang="en-US" dirty="0"/>
              <a:t>→ Not more papers, but yes more citations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77000" y="6403986"/>
            <a:ext cx="2497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n-NO" sz="1600" dirty="0">
                <a:solidFill>
                  <a:schemeClr val="bg1"/>
                </a:solidFill>
                <a:latin typeface="Avenir Book"/>
                <a:cs typeface="Avenir Book"/>
              </a:rPr>
              <a:t>Hale Regev Rubinstein 2021</a:t>
            </a:r>
            <a:endParaRPr lang="en-US" sz="1600" dirty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398631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Beauty Premium</a:t>
            </a:r>
          </a:p>
        </p:txBody>
      </p:sp>
      <p:pic>
        <p:nvPicPr>
          <p:cNvPr id="8" name="Content Placeholder 7" descr="maze.png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" r="5384"/>
          <a:stretch>
            <a:fillRect/>
          </a:stretch>
        </p:blipFill>
        <p:spPr/>
      </p:pic>
      <p:pic>
        <p:nvPicPr>
          <p:cNvPr id="11" name="Content Placeholder 10" descr="Screen Shot 2019-02-02 at 3.14.19 PM.png"/>
          <p:cNvPicPr>
            <a:picLocks noGrp="1" noChangeAspect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" r="1484" b="29288"/>
          <a:stretch/>
        </p:blipFill>
        <p:spPr>
          <a:xfrm>
            <a:off x="4765736" y="2286000"/>
            <a:ext cx="3921064" cy="3200400"/>
          </a:xfrm>
        </p:spPr>
      </p:pic>
      <p:sp>
        <p:nvSpPr>
          <p:cNvPr id="12" name="TextBox 11"/>
          <p:cNvSpPr txBox="1"/>
          <p:nvPr/>
        </p:nvSpPr>
        <p:spPr>
          <a:xfrm>
            <a:off x="6185869" y="6403986"/>
            <a:ext cx="28146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venir Book"/>
                <a:cs typeface="Avenir Book"/>
              </a:rPr>
              <a:t>Mobius and Rosenblatt 2006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75324" y="6417805"/>
            <a:ext cx="2531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venir Book"/>
                <a:cs typeface="Avenir Book"/>
              </a:rPr>
              <a:t>Mobius &amp; </a:t>
            </a:r>
            <a:r>
              <a:rPr lang="en-US" sz="1600" dirty="0" err="1">
                <a:solidFill>
                  <a:schemeClr val="bg1"/>
                </a:solidFill>
                <a:latin typeface="Avenir Book"/>
                <a:cs typeface="Avenir Book"/>
              </a:rPr>
              <a:t>Rosenblat</a:t>
            </a:r>
            <a:r>
              <a:rPr lang="en-US" sz="1600" dirty="0">
                <a:solidFill>
                  <a:schemeClr val="bg1"/>
                </a:solidFill>
                <a:latin typeface="Avenir Book"/>
                <a:cs typeface="Avenir Book"/>
              </a:rPr>
              <a:t> 2006</a:t>
            </a:r>
          </a:p>
        </p:txBody>
      </p:sp>
    </p:spTree>
    <p:extLst>
      <p:ext uri="{BB962C8B-B14F-4D97-AF65-F5344CB8AC3E}">
        <p14:creationId xmlns:p14="http://schemas.microsoft.com/office/powerpoint/2010/main" val="2310468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Explicit Heuristics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venir Black"/>
                <a:cs typeface="Avenir Black"/>
              </a:rPr>
              <a:t>50/30/20 Rule (Budgeting)</a:t>
            </a:r>
          </a:p>
          <a:p>
            <a:pPr marL="0" indent="0">
              <a:buNone/>
            </a:pPr>
            <a:r>
              <a:rPr lang="en-US" sz="2800" dirty="0"/>
              <a:t>50% for necessities (housing &amp; bills)</a:t>
            </a:r>
          </a:p>
          <a:p>
            <a:pPr marL="0" indent="0">
              <a:buNone/>
            </a:pPr>
            <a:r>
              <a:rPr lang="en-US" sz="2800" dirty="0"/>
              <a:t>20% for financial goals (saving &amp; retirement)</a:t>
            </a:r>
          </a:p>
          <a:p>
            <a:pPr marL="0" indent="0">
              <a:buNone/>
            </a:pPr>
            <a:r>
              <a:rPr lang="en-US" sz="2800" dirty="0"/>
              <a:t>30% for wants (restaurants &amp; entertainment)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>
                <a:latin typeface="Avenir Black"/>
                <a:cs typeface="Avenir Black"/>
              </a:rPr>
              <a:t>20/4/10 Rule (Buying a car)</a:t>
            </a:r>
          </a:p>
          <a:p>
            <a:pPr marL="0" indent="0">
              <a:buNone/>
            </a:pPr>
            <a:r>
              <a:rPr lang="en-US" sz="2800" dirty="0"/>
              <a:t>≥20% down payment</a:t>
            </a:r>
          </a:p>
          <a:p>
            <a:pPr marL="0" indent="0">
              <a:buNone/>
            </a:pPr>
            <a:r>
              <a:rPr lang="en-US" sz="2800" dirty="0"/>
              <a:t>≤4 years of financing</a:t>
            </a:r>
          </a:p>
          <a:p>
            <a:pPr marL="0" indent="0">
              <a:buNone/>
            </a:pPr>
            <a:r>
              <a:rPr lang="en-US" sz="2800" dirty="0"/>
              <a:t>≤10% of gross income on transportation costs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8260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Beauty Premium (+1SD)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197571326"/>
              </p:ext>
            </p:extLst>
          </p:nvPr>
        </p:nvGraphicFramePr>
        <p:xfrm>
          <a:off x="990600" y="1600200"/>
          <a:ext cx="76962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Rectangle 1"/>
          <p:cNvSpPr/>
          <p:nvPr/>
        </p:nvSpPr>
        <p:spPr>
          <a:xfrm rot="16200000">
            <a:off x="-1674280" y="3540015"/>
            <a:ext cx="45259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Increase in wages per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1 SD increase in beauty</a:t>
            </a:r>
          </a:p>
        </p:txBody>
      </p:sp>
      <p:sp>
        <p:nvSpPr>
          <p:cNvPr id="6" name="Rectangle 5"/>
          <p:cNvSpPr/>
          <p:nvPr/>
        </p:nvSpPr>
        <p:spPr>
          <a:xfrm>
            <a:off x="2133600" y="4919332"/>
            <a:ext cx="762000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429000" y="2514600"/>
            <a:ext cx="762000" cy="309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838700" y="2509284"/>
            <a:ext cx="762000" cy="309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248400" y="2507513"/>
            <a:ext cx="762000" cy="3090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301027" y="1417638"/>
            <a:ext cx="1676400" cy="498316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4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Beauty and Ability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672319052"/>
              </p:ext>
            </p:extLst>
          </p:nvPr>
        </p:nvGraphicFramePr>
        <p:xfrm>
          <a:off x="457200" y="1600200"/>
          <a:ext cx="83820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ectangle 5"/>
          <p:cNvSpPr/>
          <p:nvPr/>
        </p:nvSpPr>
        <p:spPr>
          <a:xfrm>
            <a:off x="1828800" y="1752600"/>
            <a:ext cx="1676400" cy="388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14800" y="1745512"/>
            <a:ext cx="1676400" cy="388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629400" y="1745512"/>
            <a:ext cx="1676400" cy="3886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n>
                <a:solidFill>
                  <a:schemeClr val="bg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97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 Halo</a:t>
            </a:r>
          </a:p>
        </p:txBody>
      </p:sp>
      <p:pic>
        <p:nvPicPr>
          <p:cNvPr id="5" name="Picture 4" descr="downloa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18" y="2889076"/>
            <a:ext cx="3786629" cy="989687"/>
          </a:xfrm>
          <a:prstGeom prst="rect">
            <a:avLst/>
          </a:prstGeom>
        </p:spPr>
      </p:pic>
      <p:pic>
        <p:nvPicPr>
          <p:cNvPr id="6" name="Picture 5" descr="downloa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155" y="2392048"/>
            <a:ext cx="3345621" cy="200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764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 Halo</a:t>
            </a:r>
          </a:p>
        </p:txBody>
      </p:sp>
      <p:pic>
        <p:nvPicPr>
          <p:cNvPr id="4" name="Content Placeholder 3" descr="Screen Shot 2019-02-01 at 2.54.50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" r="-4"/>
          <a:stretch/>
        </p:blipFill>
        <p:spPr>
          <a:xfrm>
            <a:off x="1297334" y="1373643"/>
            <a:ext cx="6602802" cy="4999389"/>
          </a:xfrm>
        </p:spPr>
      </p:pic>
      <p:sp>
        <p:nvSpPr>
          <p:cNvPr id="3" name="Rectangle 2"/>
          <p:cNvSpPr/>
          <p:nvPr/>
        </p:nvSpPr>
        <p:spPr>
          <a:xfrm>
            <a:off x="2286000" y="3014332"/>
            <a:ext cx="1143000" cy="2667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46166" y="2133600"/>
            <a:ext cx="1143000" cy="35477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22917" y="2014406"/>
            <a:ext cx="1143000" cy="3666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7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Dieter’s Paradox</a:t>
            </a:r>
          </a:p>
        </p:txBody>
      </p:sp>
      <p:pic>
        <p:nvPicPr>
          <p:cNvPr id="6" name="Content Placeholder 5" descr="burger.jpe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589" b="-24589"/>
          <a:stretch>
            <a:fillRect/>
          </a:stretch>
        </p:blipFill>
        <p:spPr/>
      </p:pic>
      <p:pic>
        <p:nvPicPr>
          <p:cNvPr id="9" name="Content Placeholder 8" descr="garden-side-salad.png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" r="5384"/>
          <a:stretch>
            <a:fillRect/>
          </a:stretch>
        </p:blipFill>
        <p:spPr>
          <a:xfrm>
            <a:off x="4648200" y="1437086"/>
            <a:ext cx="4038600" cy="4525963"/>
          </a:xfrm>
        </p:spPr>
      </p:pic>
    </p:spTree>
    <p:extLst>
      <p:ext uri="{BB962C8B-B14F-4D97-AF65-F5344CB8AC3E}">
        <p14:creationId xmlns:p14="http://schemas.microsoft.com/office/powerpoint/2010/main" val="3648507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Dieter’s Paradox</a:t>
            </a:r>
          </a:p>
        </p:txBody>
      </p:sp>
      <p:pic>
        <p:nvPicPr>
          <p:cNvPr id="4" name="Content Placeholder 3" descr="Screen Shot 2019-02-01 at 4.09.55 PM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" r="2329"/>
          <a:stretch/>
        </p:blipFill>
        <p:spPr>
          <a:xfrm>
            <a:off x="1013734" y="1600675"/>
            <a:ext cx="6630057" cy="4886666"/>
          </a:xfrm>
        </p:spPr>
      </p:pic>
      <p:sp>
        <p:nvSpPr>
          <p:cNvPr id="5" name="Rectangle 4"/>
          <p:cNvSpPr/>
          <p:nvPr/>
        </p:nvSpPr>
        <p:spPr>
          <a:xfrm>
            <a:off x="3185762" y="2557132"/>
            <a:ext cx="1995838" cy="2667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57790" y="2557132"/>
            <a:ext cx="1995838" cy="2667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93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What’s going on?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dirty="0"/>
              <a:t>Ability and calories are </a:t>
            </a:r>
            <a:r>
              <a:rPr lang="en-US" dirty="0">
                <a:solidFill>
                  <a:srgbClr val="FFFF00"/>
                </a:solidFill>
              </a:rPr>
              <a:t>difficult</a:t>
            </a:r>
            <a:r>
              <a:rPr lang="en-US" dirty="0"/>
              <a:t> to assess</a:t>
            </a:r>
            <a:r>
              <a:rPr lang="en-US" b="0" dirty="0"/>
              <a:t>.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endParaRPr lang="en-US" b="0" dirty="0"/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en-US" dirty="0"/>
              <a:t>Attractiveness or healthiness is </a:t>
            </a:r>
            <a:r>
              <a:rPr lang="en-US" dirty="0">
                <a:solidFill>
                  <a:srgbClr val="FFFF00"/>
                </a:solidFill>
              </a:rPr>
              <a:t>easier</a:t>
            </a:r>
            <a:r>
              <a:rPr lang="en-US" dirty="0"/>
              <a:t> to assess.</a:t>
            </a:r>
            <a:endParaRPr lang="en-US" b="0" dirty="0"/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006001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4419600" y="1981200"/>
            <a:ext cx="4572000" cy="4343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15"/>
          <p:cNvGrpSpPr/>
          <p:nvPr/>
        </p:nvGrpSpPr>
        <p:grpSpPr>
          <a:xfrm>
            <a:off x="4529137" y="2057400"/>
            <a:ext cx="4386263" cy="4219575"/>
            <a:chOff x="4529137" y="1828800"/>
            <a:chExt cx="4386263" cy="4219575"/>
          </a:xfrm>
          <a:solidFill>
            <a:schemeClr val="bg1"/>
          </a:solidFill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529137" y="2514600"/>
              <a:ext cx="4386263" cy="35337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281540" y="1828800"/>
              <a:ext cx="1133348" cy="371475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19628" y="2133600"/>
              <a:ext cx="2085741" cy="4000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Oval 7"/>
          <p:cNvSpPr/>
          <p:nvPr/>
        </p:nvSpPr>
        <p:spPr bwMode="auto">
          <a:xfrm>
            <a:off x="5443537" y="32004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 bwMode="auto">
          <a:xfrm>
            <a:off x="6662737" y="41148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 bwMode="auto">
          <a:xfrm>
            <a:off x="7196137" y="44196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 bwMode="auto">
          <a:xfrm>
            <a:off x="8491537" y="52578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TextBox 21"/>
          <p:cNvSpPr txBox="1">
            <a:spLocks noChangeArrowheads="1"/>
          </p:cNvSpPr>
          <p:nvPr/>
        </p:nvSpPr>
        <p:spPr bwMode="auto">
          <a:xfrm>
            <a:off x="6434137" y="3810000"/>
            <a:ext cx="533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B</a:t>
            </a:r>
          </a:p>
        </p:txBody>
      </p:sp>
      <p:sp>
        <p:nvSpPr>
          <p:cNvPr id="13" name="TextBox 22"/>
          <p:cNvSpPr txBox="1">
            <a:spLocks noChangeArrowheads="1"/>
          </p:cNvSpPr>
          <p:nvPr/>
        </p:nvSpPr>
        <p:spPr bwMode="auto">
          <a:xfrm>
            <a:off x="5291137" y="2819400"/>
            <a:ext cx="533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14" name="TextBox 23"/>
          <p:cNvSpPr txBox="1">
            <a:spLocks noChangeArrowheads="1"/>
          </p:cNvSpPr>
          <p:nvPr/>
        </p:nvSpPr>
        <p:spPr bwMode="auto">
          <a:xfrm>
            <a:off x="8339137" y="4953000"/>
            <a:ext cx="533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D</a:t>
            </a:r>
          </a:p>
        </p:txBody>
      </p:sp>
      <p:sp>
        <p:nvSpPr>
          <p:cNvPr id="15" name="TextBox 24"/>
          <p:cNvSpPr txBox="1">
            <a:spLocks noChangeArrowheads="1"/>
          </p:cNvSpPr>
          <p:nvPr/>
        </p:nvSpPr>
        <p:spPr bwMode="auto">
          <a:xfrm>
            <a:off x="7119937" y="4114800"/>
            <a:ext cx="533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C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Compromise Effect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752600"/>
            <a:ext cx="4071937" cy="500660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Middle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options (compromises) often preferred more than extreme options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the option set ABC, Option B will have a greater choice share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the option set BCD, Option C will have a greater choice share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Options B and C do not change! 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88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33"/>
                                      </p:to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33"/>
                                      </p:to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33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3300"/>
                                      </p:to>
                                    </p:animClr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/>
      <p:bldP spid="13" grpId="0"/>
      <p:bldP spid="14" grpId="0"/>
      <p:bldP spid="15" grpId="0"/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 bwMode="auto">
          <a:xfrm>
            <a:off x="4572000" y="4191000"/>
            <a:ext cx="3352800" cy="1219200"/>
          </a:xfrm>
          <a:prstGeom prst="roundRect">
            <a:avLst/>
          </a:prstGeom>
          <a:solidFill>
            <a:srgbClr val="1EB82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64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4572000" y="2895600"/>
            <a:ext cx="3352800" cy="12192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6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Compromise Effect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Model A</a:t>
            </a:r>
          </a:p>
          <a:p>
            <a:pPr lvl="1"/>
            <a:r>
              <a:rPr lang="en-US" sz="2000" dirty="0"/>
              <a:t>Processor Speed: 1.8 GHz</a:t>
            </a:r>
          </a:p>
          <a:p>
            <a:pPr lvl="1"/>
            <a:r>
              <a:rPr lang="en-US" sz="2000" dirty="0"/>
              <a:t>Price: $599</a:t>
            </a:r>
          </a:p>
          <a:p>
            <a:r>
              <a:rPr lang="en-US" sz="2400" dirty="0"/>
              <a:t>Model B</a:t>
            </a:r>
          </a:p>
          <a:p>
            <a:pPr lvl="1"/>
            <a:r>
              <a:rPr lang="en-US" sz="2000" dirty="0"/>
              <a:t>Processor Speed: 2.0 GHz</a:t>
            </a:r>
          </a:p>
          <a:p>
            <a:pPr lvl="1"/>
            <a:r>
              <a:rPr lang="en-US" sz="2000" dirty="0"/>
              <a:t>Price: $699</a:t>
            </a:r>
          </a:p>
          <a:p>
            <a:r>
              <a:rPr lang="en-US" sz="2400" dirty="0"/>
              <a:t>Model C</a:t>
            </a:r>
          </a:p>
          <a:p>
            <a:pPr lvl="1"/>
            <a:r>
              <a:rPr lang="en-US" sz="2000" dirty="0"/>
              <a:t>Processor Speed: 2.2 GHz</a:t>
            </a:r>
          </a:p>
          <a:p>
            <a:pPr lvl="1"/>
            <a:r>
              <a:rPr lang="en-US" sz="2000" dirty="0"/>
              <a:t>Price: $799</a:t>
            </a:r>
          </a:p>
          <a:p>
            <a:r>
              <a:rPr lang="en-US" sz="2400" dirty="0"/>
              <a:t>Model D</a:t>
            </a:r>
          </a:p>
          <a:p>
            <a:pPr lvl="1"/>
            <a:r>
              <a:rPr lang="en-US" sz="2000" dirty="0"/>
              <a:t>Processor Speed: 2.4 GHz</a:t>
            </a:r>
          </a:p>
          <a:p>
            <a:pPr lvl="1"/>
            <a:r>
              <a:rPr lang="en-US" sz="2000" dirty="0"/>
              <a:t>Price: $899</a:t>
            </a:r>
          </a:p>
          <a:p>
            <a:endParaRPr lang="en-US" dirty="0"/>
          </a:p>
        </p:txBody>
      </p:sp>
      <p:graphicFrame>
        <p:nvGraphicFramePr>
          <p:cNvPr id="4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366351"/>
              </p:ext>
            </p:extLst>
          </p:nvPr>
        </p:nvGraphicFramePr>
        <p:xfrm>
          <a:off x="4286250" y="1900236"/>
          <a:ext cx="3867150" cy="4729164"/>
        </p:xfrm>
        <a:graphic>
          <a:graphicData uri="http://schemas.openxmlformats.org/drawingml/2006/table">
            <a:tbl>
              <a:tblPr/>
              <a:tblGrid>
                <a:gridCol w="20157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14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4777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63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3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15%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63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Arial" pitchFamily="34" charset="0"/>
                        <a:buNone/>
                        <a:tabLst/>
                      </a:pPr>
                      <a:endParaRPr kumimoji="0" lang="en-US" sz="36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6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63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3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50%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63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3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24%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03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63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3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35%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63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36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46%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63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Arial" pitchFamily="34" charset="0"/>
                        <a:buNone/>
                        <a:tabLst/>
                      </a:pPr>
                      <a:endParaRPr kumimoji="0" lang="en-US" sz="3600" b="0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1263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Arial" pitchFamily="34" charset="0"/>
                        <a:buNone/>
                        <a:tabLst/>
                      </a:pPr>
                      <a:r>
                        <a:rPr kumimoji="0" lang="en-US" sz="3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25%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6477000" y="1600200"/>
            <a:ext cx="1676400" cy="5029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619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7" grpId="1" animBg="1"/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Attraction Effect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500" y="1752600"/>
            <a:ext cx="4178300" cy="4648200"/>
          </a:xfrm>
        </p:spPr>
        <p:txBody>
          <a:bodyPr/>
          <a:lstStyle/>
          <a:p>
            <a:r>
              <a:rPr lang="en-US" dirty="0"/>
              <a:t>With options A &amp; B, adding a 3</a:t>
            </a:r>
            <a:r>
              <a:rPr lang="en-US" baseline="30000" dirty="0"/>
              <a:t>rd</a:t>
            </a:r>
            <a:r>
              <a:rPr lang="en-US" dirty="0"/>
              <a:t> inferior option (C) will increase share of nearer option</a:t>
            </a:r>
          </a:p>
          <a:p>
            <a:endParaRPr lang="en-US" dirty="0"/>
          </a:p>
          <a:p>
            <a:r>
              <a:rPr lang="en-US" dirty="0"/>
              <a:t>“Asymmetric dominance” or “decoy” effect</a:t>
            </a:r>
          </a:p>
          <a:p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5800" y="1676400"/>
            <a:ext cx="4357687" cy="456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4"/>
          <p:cNvSpPr/>
          <p:nvPr/>
        </p:nvSpPr>
        <p:spPr bwMode="auto">
          <a:xfrm>
            <a:off x="6110287" y="3429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Oval 5"/>
          <p:cNvSpPr/>
          <p:nvPr/>
        </p:nvSpPr>
        <p:spPr bwMode="auto">
          <a:xfrm>
            <a:off x="7329487" y="44958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5805487" y="3124200"/>
            <a:ext cx="533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7177087" y="4191000"/>
            <a:ext cx="5334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/>
              <a:t>B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5957887" y="37338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TextBox 10"/>
          <p:cNvSpPr txBox="1">
            <a:spLocks noChangeArrowheads="1"/>
          </p:cNvSpPr>
          <p:nvPr/>
        </p:nvSpPr>
        <p:spPr bwMode="auto">
          <a:xfrm>
            <a:off x="5653087" y="3429000"/>
            <a:ext cx="457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05400" y="44196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decoy</a:t>
            </a:r>
          </a:p>
        </p:txBody>
      </p:sp>
      <p:cxnSp>
        <p:nvCxnSpPr>
          <p:cNvPr id="13" name="Straight Connector 12"/>
          <p:cNvCxnSpPr>
            <a:stCxn id="11" idx="0"/>
            <a:endCxn id="9" idx="3"/>
          </p:cNvCxnSpPr>
          <p:nvPr/>
        </p:nvCxnSpPr>
        <p:spPr bwMode="auto">
          <a:xfrm flipV="1">
            <a:off x="5715000" y="3863882"/>
            <a:ext cx="265205" cy="55571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55993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33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 animBg="1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63F23-B732-4605-A9EA-CDF1AA4E8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590800"/>
            <a:ext cx="8382000" cy="1143000"/>
          </a:xfrm>
        </p:spPr>
        <p:txBody>
          <a:bodyPr/>
          <a:lstStyle/>
          <a:p>
            <a:r>
              <a:rPr lang="en-US" dirty="0"/>
              <a:t>But mostly we are interested in heuristics people </a:t>
            </a:r>
            <a:r>
              <a:rPr lang="en-US" dirty="0">
                <a:solidFill>
                  <a:srgbClr val="FFFF00"/>
                </a:solidFill>
              </a:rPr>
              <a:t>do not realize </a:t>
            </a:r>
            <a:r>
              <a:rPr lang="en-US" dirty="0"/>
              <a:t>they are applying</a:t>
            </a:r>
          </a:p>
        </p:txBody>
      </p:sp>
    </p:spTree>
    <p:extLst>
      <p:ext uri="{BB962C8B-B14F-4D97-AF65-F5344CB8AC3E}">
        <p14:creationId xmlns:p14="http://schemas.microsoft.com/office/powerpoint/2010/main" val="22206486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2" cstate="print"/>
          <a:srcRect l="1206" t="10512" r="22891" b="15653"/>
          <a:stretch/>
        </p:blipFill>
        <p:spPr bwMode="auto">
          <a:xfrm>
            <a:off x="166144" y="152400"/>
            <a:ext cx="48006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609975" y="4552950"/>
            <a:ext cx="1936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661" tIns="48331" rIns="96661" bIns="48331">
            <a:spAutoFit/>
          </a:bodyPr>
          <a:lstStyle/>
          <a:p>
            <a:pPr defTabSz="966788" eaLnBrk="0" hangingPunct="0"/>
            <a:endParaRPr lang="en-US" sz="2500">
              <a:latin typeface="Times New Roman" pitchFamily="18" charset="0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429668" y="3200138"/>
            <a:ext cx="8286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661" tIns="48331" rIns="96661" bIns="48331">
            <a:spAutoFit/>
          </a:bodyPr>
          <a:lstStyle/>
          <a:p>
            <a:pPr defTabSz="966788" eaLnBrk="0" hangingPunct="0"/>
            <a:r>
              <a:rPr lang="en-US" sz="2500" dirty="0">
                <a:solidFill>
                  <a:schemeClr val="accent2"/>
                </a:solidFill>
                <a:latin typeface="Times New Roman" pitchFamily="18" charset="0"/>
              </a:rPr>
              <a:t>72%</a:t>
            </a: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486818" y="2668325"/>
            <a:ext cx="6699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661" tIns="48331" rIns="96661" bIns="48331">
            <a:spAutoFit/>
          </a:bodyPr>
          <a:lstStyle/>
          <a:p>
            <a:pPr defTabSz="966788" eaLnBrk="0" hangingPunct="0"/>
            <a:r>
              <a:rPr lang="en-US" sz="2500" dirty="0">
                <a:solidFill>
                  <a:schemeClr val="accent2"/>
                </a:solidFill>
                <a:latin typeface="Times New Roman" pitchFamily="18" charset="0"/>
              </a:rPr>
              <a:t>0%</a:t>
            </a: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458243" y="2098412"/>
            <a:ext cx="8286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661" tIns="48331" rIns="96661" bIns="48331">
            <a:spAutoFit/>
          </a:bodyPr>
          <a:lstStyle/>
          <a:p>
            <a:pPr defTabSz="966788" eaLnBrk="0" hangingPunct="0"/>
            <a:r>
              <a:rPr lang="en-US" sz="2500" dirty="0">
                <a:solidFill>
                  <a:schemeClr val="accent2"/>
                </a:solidFill>
                <a:latin typeface="Times New Roman" pitchFamily="18" charset="0"/>
              </a:rPr>
              <a:t>28%</a:t>
            </a: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A73C6CED-BB1E-4BDB-B5CA-01BF2706F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1206" t="10512" r="22891" b="15653"/>
          <a:stretch/>
        </p:blipFill>
        <p:spPr bwMode="auto">
          <a:xfrm>
            <a:off x="3962400" y="2962275"/>
            <a:ext cx="48006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4182611" y="6017761"/>
            <a:ext cx="8286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661" tIns="48331" rIns="96661" bIns="48331">
            <a:spAutoFit/>
          </a:bodyPr>
          <a:lstStyle/>
          <a:p>
            <a:pPr defTabSz="966788" eaLnBrk="0" hangingPunct="0"/>
            <a:r>
              <a:rPr lang="en-US" sz="2500">
                <a:solidFill>
                  <a:schemeClr val="accent2"/>
                </a:solidFill>
                <a:latin typeface="Times New Roman" pitchFamily="18" charset="0"/>
              </a:rPr>
              <a:t>43%</a:t>
            </a: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4195311" y="4944611"/>
            <a:ext cx="8286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661" tIns="48331" rIns="96661" bIns="48331">
            <a:spAutoFit/>
          </a:bodyPr>
          <a:lstStyle/>
          <a:p>
            <a:pPr defTabSz="966788" eaLnBrk="0" hangingPunct="0"/>
            <a:r>
              <a:rPr lang="en-US" sz="2500" dirty="0">
                <a:solidFill>
                  <a:schemeClr val="accent2"/>
                </a:solidFill>
                <a:latin typeface="Times New Roman" pitchFamily="18" charset="0"/>
              </a:rPr>
              <a:t>57%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A61D59-3152-4FC1-864F-4685F88FFA3C}"/>
              </a:ext>
            </a:extLst>
          </p:cNvPr>
          <p:cNvSpPr/>
          <p:nvPr/>
        </p:nvSpPr>
        <p:spPr>
          <a:xfrm>
            <a:off x="5105400" y="5562600"/>
            <a:ext cx="3429000" cy="455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0679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Attraction Effect</a:t>
            </a:r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5410200" y="2435225"/>
            <a:ext cx="1600200" cy="1309688"/>
            <a:chOff x="816" y="3264"/>
            <a:chExt cx="1056" cy="864"/>
          </a:xfrm>
        </p:grpSpPr>
        <p:sp>
          <p:nvSpPr>
            <p:cNvPr id="5" name="AutoShape 10"/>
            <p:cNvSpPr>
              <a:spLocks noChangeArrowheads="1"/>
            </p:cNvSpPr>
            <p:nvPr/>
          </p:nvSpPr>
          <p:spPr bwMode="auto">
            <a:xfrm rot="10800000">
              <a:off x="816" y="3840"/>
              <a:ext cx="1056" cy="240"/>
            </a:xfrm>
            <a:custGeom>
              <a:avLst/>
              <a:gdLst>
                <a:gd name="G0" fmla="+- 2393 0 0"/>
                <a:gd name="G1" fmla="+- 21600 0 2393"/>
                <a:gd name="G2" fmla="*/ 2393 1 2"/>
                <a:gd name="G3" fmla="+- 21600 0 G2"/>
                <a:gd name="G4" fmla="+/ 2393 21600 2"/>
                <a:gd name="G5" fmla="+/ G1 0 2"/>
                <a:gd name="G6" fmla="*/ 21600 21600 2393"/>
                <a:gd name="G7" fmla="*/ G6 1 2"/>
                <a:gd name="G8" fmla="+- 21600 0 G7"/>
                <a:gd name="G9" fmla="*/ 21600 1 2"/>
                <a:gd name="G10" fmla="+- 2393 0 G9"/>
                <a:gd name="G11" fmla="?: G10 G8 0"/>
                <a:gd name="G12" fmla="?: G10 G7 21600"/>
                <a:gd name="T0" fmla="*/ 20403 w 21600"/>
                <a:gd name="T1" fmla="*/ 10800 h 21600"/>
                <a:gd name="T2" fmla="*/ 10800 w 21600"/>
                <a:gd name="T3" fmla="*/ 21600 h 21600"/>
                <a:gd name="T4" fmla="*/ 1197 w 21600"/>
                <a:gd name="T5" fmla="*/ 10800 h 21600"/>
                <a:gd name="T6" fmla="*/ 10800 w 21600"/>
                <a:gd name="T7" fmla="*/ 0 h 21600"/>
                <a:gd name="T8" fmla="*/ 2997 w 21600"/>
                <a:gd name="T9" fmla="*/ 2997 h 21600"/>
                <a:gd name="T10" fmla="*/ 18603 w 21600"/>
                <a:gd name="T11" fmla="*/ 1860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2393" y="21600"/>
                  </a:lnTo>
                  <a:lnTo>
                    <a:pt x="19207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C0C0C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Line 11"/>
            <p:cNvSpPr>
              <a:spLocks noChangeShapeType="1"/>
            </p:cNvSpPr>
            <p:nvPr/>
          </p:nvSpPr>
          <p:spPr bwMode="auto">
            <a:xfrm>
              <a:off x="864" y="4032"/>
              <a:ext cx="96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12"/>
            <p:cNvSpPr>
              <a:spLocks noChangeShapeType="1"/>
            </p:cNvSpPr>
            <p:nvPr/>
          </p:nvSpPr>
          <p:spPr bwMode="auto">
            <a:xfrm>
              <a:off x="892" y="3984"/>
              <a:ext cx="903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13"/>
            <p:cNvSpPr>
              <a:spLocks noChangeShapeType="1"/>
            </p:cNvSpPr>
            <p:nvPr/>
          </p:nvSpPr>
          <p:spPr bwMode="auto">
            <a:xfrm>
              <a:off x="916" y="3936"/>
              <a:ext cx="86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14"/>
            <p:cNvSpPr>
              <a:spLocks noChangeShapeType="1"/>
            </p:cNvSpPr>
            <p:nvPr/>
          </p:nvSpPr>
          <p:spPr bwMode="auto">
            <a:xfrm>
              <a:off x="946" y="3888"/>
              <a:ext cx="782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>
              <a:off x="936" y="3264"/>
              <a:ext cx="816" cy="57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80808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816" y="4080"/>
              <a:ext cx="1056" cy="48"/>
            </a:xfrm>
            <a:prstGeom prst="rect">
              <a:avLst/>
            </a:prstGeom>
            <a:solidFill>
              <a:srgbClr val="80808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Rectangle 17"/>
            <p:cNvSpPr>
              <a:spLocks noChangeArrowheads="1"/>
            </p:cNvSpPr>
            <p:nvPr/>
          </p:nvSpPr>
          <p:spPr bwMode="auto">
            <a:xfrm>
              <a:off x="960" y="3286"/>
              <a:ext cx="768" cy="5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>
                  <a:latin typeface="Arial Narrow" pitchFamily="34" charset="0"/>
                </a:rPr>
                <a:t>1.6GHz</a:t>
              </a:r>
              <a:br>
                <a:rPr lang="en-US" sz="2400">
                  <a:latin typeface="Arial Narrow" pitchFamily="34" charset="0"/>
                </a:rPr>
              </a:br>
              <a:r>
                <a:rPr lang="en-US" sz="2400">
                  <a:latin typeface="Arial Narrow" pitchFamily="34" charset="0"/>
                </a:rPr>
                <a:t>$1500</a:t>
              </a:r>
            </a:p>
          </p:txBody>
        </p:sp>
      </p:grpSp>
      <p:grpSp>
        <p:nvGrpSpPr>
          <p:cNvPr id="4" name="Group 18"/>
          <p:cNvGrpSpPr>
            <a:grpSpLocks/>
          </p:cNvGrpSpPr>
          <p:nvPr/>
        </p:nvGrpSpPr>
        <p:grpSpPr bwMode="auto">
          <a:xfrm>
            <a:off x="7137400" y="2435225"/>
            <a:ext cx="1600200" cy="1309688"/>
            <a:chOff x="816" y="3264"/>
            <a:chExt cx="1056" cy="864"/>
          </a:xfrm>
        </p:grpSpPr>
        <p:sp>
          <p:nvSpPr>
            <p:cNvPr id="14" name="AutoShape 19"/>
            <p:cNvSpPr>
              <a:spLocks noChangeArrowheads="1"/>
            </p:cNvSpPr>
            <p:nvPr/>
          </p:nvSpPr>
          <p:spPr bwMode="auto">
            <a:xfrm rot="10800000">
              <a:off x="816" y="3840"/>
              <a:ext cx="1056" cy="240"/>
            </a:xfrm>
            <a:custGeom>
              <a:avLst/>
              <a:gdLst>
                <a:gd name="G0" fmla="+- 2393 0 0"/>
                <a:gd name="G1" fmla="+- 21600 0 2393"/>
                <a:gd name="G2" fmla="*/ 2393 1 2"/>
                <a:gd name="G3" fmla="+- 21600 0 G2"/>
                <a:gd name="G4" fmla="+/ 2393 21600 2"/>
                <a:gd name="G5" fmla="+/ G1 0 2"/>
                <a:gd name="G6" fmla="*/ 21600 21600 2393"/>
                <a:gd name="G7" fmla="*/ G6 1 2"/>
                <a:gd name="G8" fmla="+- 21600 0 G7"/>
                <a:gd name="G9" fmla="*/ 21600 1 2"/>
                <a:gd name="G10" fmla="+- 2393 0 G9"/>
                <a:gd name="G11" fmla="?: G10 G8 0"/>
                <a:gd name="G12" fmla="?: G10 G7 21600"/>
                <a:gd name="T0" fmla="*/ 20403 w 21600"/>
                <a:gd name="T1" fmla="*/ 10800 h 21600"/>
                <a:gd name="T2" fmla="*/ 10800 w 21600"/>
                <a:gd name="T3" fmla="*/ 21600 h 21600"/>
                <a:gd name="T4" fmla="*/ 1197 w 21600"/>
                <a:gd name="T5" fmla="*/ 10800 h 21600"/>
                <a:gd name="T6" fmla="*/ 10800 w 21600"/>
                <a:gd name="T7" fmla="*/ 0 h 21600"/>
                <a:gd name="T8" fmla="*/ 2997 w 21600"/>
                <a:gd name="T9" fmla="*/ 2997 h 21600"/>
                <a:gd name="T10" fmla="*/ 18603 w 21600"/>
                <a:gd name="T11" fmla="*/ 1860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2393" y="21600"/>
                  </a:lnTo>
                  <a:lnTo>
                    <a:pt x="19207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C0C0C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Line 20"/>
            <p:cNvSpPr>
              <a:spLocks noChangeShapeType="1"/>
            </p:cNvSpPr>
            <p:nvPr/>
          </p:nvSpPr>
          <p:spPr bwMode="auto">
            <a:xfrm>
              <a:off x="864" y="4032"/>
              <a:ext cx="96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Line 21"/>
            <p:cNvSpPr>
              <a:spLocks noChangeShapeType="1"/>
            </p:cNvSpPr>
            <p:nvPr/>
          </p:nvSpPr>
          <p:spPr bwMode="auto">
            <a:xfrm>
              <a:off x="892" y="3984"/>
              <a:ext cx="903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Line 22"/>
            <p:cNvSpPr>
              <a:spLocks noChangeShapeType="1"/>
            </p:cNvSpPr>
            <p:nvPr/>
          </p:nvSpPr>
          <p:spPr bwMode="auto">
            <a:xfrm>
              <a:off x="916" y="3936"/>
              <a:ext cx="86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Line 23"/>
            <p:cNvSpPr>
              <a:spLocks noChangeShapeType="1"/>
            </p:cNvSpPr>
            <p:nvPr/>
          </p:nvSpPr>
          <p:spPr bwMode="auto">
            <a:xfrm>
              <a:off x="946" y="3888"/>
              <a:ext cx="782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Rectangle 24"/>
            <p:cNvSpPr>
              <a:spLocks noChangeArrowheads="1"/>
            </p:cNvSpPr>
            <p:nvPr/>
          </p:nvSpPr>
          <p:spPr bwMode="auto">
            <a:xfrm>
              <a:off x="936" y="3264"/>
              <a:ext cx="816" cy="57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808080"/>
                </a:gs>
              </a:gsLst>
              <a:path path="shape">
                <a:fillToRect l="50000" t="50000" r="50000" b="50000"/>
              </a:path>
            </a:gra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Rectangle 25"/>
            <p:cNvSpPr>
              <a:spLocks noChangeArrowheads="1"/>
            </p:cNvSpPr>
            <p:nvPr/>
          </p:nvSpPr>
          <p:spPr bwMode="auto">
            <a:xfrm>
              <a:off x="816" y="4080"/>
              <a:ext cx="1056" cy="48"/>
            </a:xfrm>
            <a:prstGeom prst="rect">
              <a:avLst/>
            </a:prstGeom>
            <a:solidFill>
              <a:srgbClr val="80808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Rectangle 26"/>
            <p:cNvSpPr>
              <a:spLocks noChangeArrowheads="1"/>
            </p:cNvSpPr>
            <p:nvPr/>
          </p:nvSpPr>
          <p:spPr bwMode="auto">
            <a:xfrm>
              <a:off x="960" y="3286"/>
              <a:ext cx="770" cy="5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240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 Narrow" pitchFamily="34" charset="0"/>
                </a:rPr>
                <a:t>1.8GHz</a:t>
              </a:r>
              <a:br>
                <a:rPr lang="en-US" sz="240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 Narrow" pitchFamily="34" charset="0"/>
                </a:rPr>
              </a:br>
              <a:r>
                <a:rPr lang="en-US" sz="2400">
                  <a:effectLst>
                    <a:outerShdw blurRad="38100" dist="38100" dir="2700000" algn="tl">
                      <a:srgbClr val="C0C0C0"/>
                    </a:outerShdw>
                  </a:effectLst>
                  <a:latin typeface="Arial Narrow" pitchFamily="34" charset="0"/>
                </a:rPr>
                <a:t>$1800</a:t>
              </a:r>
              <a:endParaRPr lang="en-US" sz="2400">
                <a:latin typeface="Arial Narrow" pitchFamily="34" charset="0"/>
              </a:endParaRPr>
            </a:p>
          </p:txBody>
        </p:sp>
      </p:grpSp>
      <p:sp>
        <p:nvSpPr>
          <p:cNvPr id="22" name="Text Box 27"/>
          <p:cNvSpPr txBox="1">
            <a:spLocks noChangeArrowheads="1"/>
          </p:cNvSpPr>
          <p:nvPr/>
        </p:nvSpPr>
        <p:spPr bwMode="auto">
          <a:xfrm>
            <a:off x="5410200" y="2014538"/>
            <a:ext cx="3275769" cy="3385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solidFill>
                  <a:schemeClr val="bg1"/>
                </a:solidFill>
                <a:latin typeface="Arial Narrow" pitchFamily="34" charset="0"/>
              </a:rPr>
              <a:t>Which, if any, portable PC you would buy:</a:t>
            </a:r>
          </a:p>
        </p:txBody>
      </p:sp>
      <p:sp>
        <p:nvSpPr>
          <p:cNvPr id="23" name="Text Box 28"/>
          <p:cNvSpPr txBox="1">
            <a:spLocks noChangeArrowheads="1"/>
          </p:cNvSpPr>
          <p:nvPr/>
        </p:nvSpPr>
        <p:spPr bwMode="auto">
          <a:xfrm>
            <a:off x="6065838" y="3781425"/>
            <a:ext cx="350837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/>
            <a:r>
              <a:rPr lang="en-US" sz="2400">
                <a:solidFill>
                  <a:schemeClr val="bg1"/>
                </a:solidFill>
                <a:latin typeface="Arial Narrow" pitchFamily="34" charset="0"/>
              </a:rPr>
              <a:t>A</a:t>
            </a:r>
          </a:p>
        </p:txBody>
      </p:sp>
      <p:sp>
        <p:nvSpPr>
          <p:cNvPr id="24" name="Text Box 29"/>
          <p:cNvSpPr txBox="1">
            <a:spLocks noChangeArrowheads="1"/>
          </p:cNvSpPr>
          <p:nvPr/>
        </p:nvSpPr>
        <p:spPr bwMode="auto">
          <a:xfrm>
            <a:off x="7904163" y="3786188"/>
            <a:ext cx="404812" cy="4572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r"/>
            <a:r>
              <a:rPr lang="en-US" sz="2400">
                <a:solidFill>
                  <a:schemeClr val="bg1"/>
                </a:solidFill>
                <a:latin typeface="Arial Narrow" pitchFamily="34" charset="0"/>
              </a:rPr>
              <a:t>B</a:t>
            </a:r>
          </a:p>
        </p:txBody>
      </p:sp>
      <p:sp>
        <p:nvSpPr>
          <p:cNvPr id="25" name="Text Box 30"/>
          <p:cNvSpPr txBox="1">
            <a:spLocks noChangeArrowheads="1"/>
          </p:cNvSpPr>
          <p:nvPr/>
        </p:nvSpPr>
        <p:spPr bwMode="auto">
          <a:xfrm>
            <a:off x="4343400" y="4205288"/>
            <a:ext cx="4265612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  <a:latin typeface="Arial Narrow" pitchFamily="34" charset="0"/>
              </a:rPr>
              <a:t>I would not buy any of the above</a:t>
            </a:r>
          </a:p>
        </p:txBody>
      </p:sp>
      <p:sp>
        <p:nvSpPr>
          <p:cNvPr id="26" name="Rectangle 32"/>
          <p:cNvSpPr>
            <a:spLocks noChangeArrowheads="1"/>
          </p:cNvSpPr>
          <p:nvPr/>
        </p:nvSpPr>
        <p:spPr bwMode="auto">
          <a:xfrm>
            <a:off x="4889500" y="1878013"/>
            <a:ext cx="4140200" cy="2794000"/>
          </a:xfrm>
          <a:prstGeom prst="rect">
            <a:avLst/>
          </a:prstGeom>
          <a:noFill/>
          <a:ln w="38100" cmpd="dbl">
            <a:solidFill>
              <a:srgbClr val="FFFF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3" name="Group 65"/>
          <p:cNvGrpSpPr>
            <a:grpSpLocks/>
          </p:cNvGrpSpPr>
          <p:nvPr/>
        </p:nvGrpSpPr>
        <p:grpSpPr bwMode="auto">
          <a:xfrm>
            <a:off x="-228600" y="1878013"/>
            <a:ext cx="5041900" cy="2794000"/>
            <a:chOff x="-19050" y="1878013"/>
            <a:chExt cx="5041900" cy="2794000"/>
          </a:xfrm>
        </p:grpSpPr>
        <p:sp>
          <p:nvSpPr>
            <p:cNvPr id="28" name="Text Box 4"/>
            <p:cNvSpPr txBox="1">
              <a:spLocks noChangeArrowheads="1"/>
            </p:cNvSpPr>
            <p:nvPr/>
          </p:nvSpPr>
          <p:spPr bwMode="auto">
            <a:xfrm>
              <a:off x="1047750" y="2014538"/>
              <a:ext cx="3275769" cy="338554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sz="1600" dirty="0">
                  <a:solidFill>
                    <a:schemeClr val="bg1"/>
                  </a:solidFill>
                  <a:latin typeface="Arial Narrow" pitchFamily="34" charset="0"/>
                </a:rPr>
                <a:t>Which, if any, portable PC you would buy:</a:t>
              </a:r>
            </a:p>
          </p:txBody>
        </p:sp>
        <p:sp>
          <p:nvSpPr>
            <p:cNvPr id="29" name="Text Box 5"/>
            <p:cNvSpPr txBox="1">
              <a:spLocks noChangeArrowheads="1"/>
            </p:cNvSpPr>
            <p:nvPr/>
          </p:nvSpPr>
          <p:spPr bwMode="auto">
            <a:xfrm>
              <a:off x="992188" y="3781425"/>
              <a:ext cx="350837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sz="2400" dirty="0">
                  <a:solidFill>
                    <a:schemeClr val="bg1"/>
                  </a:solidFill>
                  <a:latin typeface="Arial Narrow" pitchFamily="34" charset="0"/>
                </a:rPr>
                <a:t>A</a:t>
              </a:r>
            </a:p>
          </p:txBody>
        </p:sp>
        <p:sp>
          <p:nvSpPr>
            <p:cNvPr id="30" name="Text Box 6"/>
            <p:cNvSpPr txBox="1">
              <a:spLocks noChangeArrowheads="1"/>
            </p:cNvSpPr>
            <p:nvPr/>
          </p:nvSpPr>
          <p:spPr bwMode="auto">
            <a:xfrm>
              <a:off x="2460625" y="3781425"/>
              <a:ext cx="406400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 algn="r"/>
              <a:r>
                <a:rPr lang="en-US" sz="2400">
                  <a:solidFill>
                    <a:schemeClr val="bg1"/>
                  </a:solidFill>
                  <a:latin typeface="Arial Narrow" pitchFamily="34" charset="0"/>
                </a:rPr>
                <a:t>B’</a:t>
              </a:r>
            </a:p>
          </p:txBody>
        </p:sp>
        <p:sp>
          <p:nvSpPr>
            <p:cNvPr id="31" name="Text Box 7"/>
            <p:cNvSpPr txBox="1">
              <a:spLocks noChangeArrowheads="1"/>
            </p:cNvSpPr>
            <p:nvPr/>
          </p:nvSpPr>
          <p:spPr bwMode="auto">
            <a:xfrm>
              <a:off x="3986213" y="3786188"/>
              <a:ext cx="404812" cy="4572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r"/>
              <a:r>
                <a:rPr lang="en-US" sz="2400" dirty="0">
                  <a:solidFill>
                    <a:schemeClr val="bg1"/>
                  </a:solidFill>
                  <a:latin typeface="Arial Narrow" pitchFamily="34" charset="0"/>
                </a:rPr>
                <a:t>B</a:t>
              </a:r>
            </a:p>
          </p:txBody>
        </p:sp>
        <p:sp>
          <p:nvSpPr>
            <p:cNvPr id="32" name="Text Box 8"/>
            <p:cNvSpPr txBox="1">
              <a:spLocks noChangeArrowheads="1"/>
            </p:cNvSpPr>
            <p:nvPr/>
          </p:nvSpPr>
          <p:spPr bwMode="auto">
            <a:xfrm>
              <a:off x="-19050" y="4205288"/>
              <a:ext cx="4265612" cy="39687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  <a:latin typeface="Arial Narrow" pitchFamily="34" charset="0"/>
                </a:rPr>
                <a:t>I would not buy any of the above</a:t>
              </a:r>
            </a:p>
          </p:txBody>
        </p:sp>
        <p:sp>
          <p:nvSpPr>
            <p:cNvPr id="33" name="Rectangle 31"/>
            <p:cNvSpPr>
              <a:spLocks noChangeArrowheads="1"/>
            </p:cNvSpPr>
            <p:nvPr/>
          </p:nvSpPr>
          <p:spPr bwMode="auto">
            <a:xfrm>
              <a:off x="285750" y="1878013"/>
              <a:ext cx="4737100" cy="2794000"/>
            </a:xfrm>
            <a:prstGeom prst="rect">
              <a:avLst/>
            </a:prstGeom>
            <a:noFill/>
            <a:ln w="38100" cmpd="dbl">
              <a:solidFill>
                <a:srgbClr val="FFFF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7" name="Group 33"/>
            <p:cNvGrpSpPr>
              <a:grpSpLocks/>
            </p:cNvGrpSpPr>
            <p:nvPr/>
          </p:nvGrpSpPr>
          <p:grpSpPr bwMode="auto">
            <a:xfrm>
              <a:off x="323850" y="2435225"/>
              <a:ext cx="1524000" cy="1309688"/>
              <a:chOff x="816" y="3264"/>
              <a:chExt cx="1056" cy="864"/>
            </a:xfrm>
          </p:grpSpPr>
          <p:sp>
            <p:nvSpPr>
              <p:cNvPr id="53" name="AutoShape 34"/>
              <p:cNvSpPr>
                <a:spLocks noChangeArrowheads="1"/>
              </p:cNvSpPr>
              <p:nvPr/>
            </p:nvSpPr>
            <p:spPr bwMode="auto">
              <a:xfrm rot="10800000">
                <a:off x="816" y="3840"/>
                <a:ext cx="1056" cy="240"/>
              </a:xfrm>
              <a:custGeom>
                <a:avLst/>
                <a:gdLst>
                  <a:gd name="G0" fmla="+- 2393 0 0"/>
                  <a:gd name="G1" fmla="+- 21600 0 2393"/>
                  <a:gd name="G2" fmla="*/ 2393 1 2"/>
                  <a:gd name="G3" fmla="+- 21600 0 G2"/>
                  <a:gd name="G4" fmla="+/ 2393 21600 2"/>
                  <a:gd name="G5" fmla="+/ G1 0 2"/>
                  <a:gd name="G6" fmla="*/ 21600 21600 2393"/>
                  <a:gd name="G7" fmla="*/ G6 1 2"/>
                  <a:gd name="G8" fmla="+- 21600 0 G7"/>
                  <a:gd name="G9" fmla="*/ 21600 1 2"/>
                  <a:gd name="G10" fmla="+- 2393 0 G9"/>
                  <a:gd name="G11" fmla="?: G10 G8 0"/>
                  <a:gd name="G12" fmla="?: G10 G7 21600"/>
                  <a:gd name="T0" fmla="*/ 20403 w 21600"/>
                  <a:gd name="T1" fmla="*/ 10800 h 21600"/>
                  <a:gd name="T2" fmla="*/ 10800 w 21600"/>
                  <a:gd name="T3" fmla="*/ 21600 h 21600"/>
                  <a:gd name="T4" fmla="*/ 1197 w 21600"/>
                  <a:gd name="T5" fmla="*/ 10800 h 21600"/>
                  <a:gd name="T6" fmla="*/ 10800 w 21600"/>
                  <a:gd name="T7" fmla="*/ 0 h 21600"/>
                  <a:gd name="T8" fmla="*/ 2997 w 21600"/>
                  <a:gd name="T9" fmla="*/ 2997 h 21600"/>
                  <a:gd name="T10" fmla="*/ 18603 w 21600"/>
                  <a:gd name="T11" fmla="*/ 18603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2393" y="21600"/>
                    </a:lnTo>
                    <a:lnTo>
                      <a:pt x="1920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C0C0C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Line 35"/>
              <p:cNvSpPr>
                <a:spLocks noChangeShapeType="1"/>
              </p:cNvSpPr>
              <p:nvPr/>
            </p:nvSpPr>
            <p:spPr bwMode="auto">
              <a:xfrm>
                <a:off x="864" y="4032"/>
                <a:ext cx="960" cy="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Line 36"/>
              <p:cNvSpPr>
                <a:spLocks noChangeShapeType="1"/>
              </p:cNvSpPr>
              <p:nvPr/>
            </p:nvSpPr>
            <p:spPr bwMode="auto">
              <a:xfrm>
                <a:off x="892" y="3984"/>
                <a:ext cx="903" cy="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Line 37"/>
              <p:cNvSpPr>
                <a:spLocks noChangeShapeType="1"/>
              </p:cNvSpPr>
              <p:nvPr/>
            </p:nvSpPr>
            <p:spPr bwMode="auto">
              <a:xfrm>
                <a:off x="916" y="3936"/>
                <a:ext cx="860" cy="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Line 38"/>
              <p:cNvSpPr>
                <a:spLocks noChangeShapeType="1"/>
              </p:cNvSpPr>
              <p:nvPr/>
            </p:nvSpPr>
            <p:spPr bwMode="auto">
              <a:xfrm>
                <a:off x="946" y="3888"/>
                <a:ext cx="782" cy="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Rectangle 39"/>
              <p:cNvSpPr>
                <a:spLocks noChangeArrowheads="1"/>
              </p:cNvSpPr>
              <p:nvPr/>
            </p:nvSpPr>
            <p:spPr bwMode="auto">
              <a:xfrm>
                <a:off x="936" y="3264"/>
                <a:ext cx="816" cy="576"/>
              </a:xfrm>
              <a:prstGeom prst="rect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Rectangle 40"/>
              <p:cNvSpPr>
                <a:spLocks noChangeArrowheads="1"/>
              </p:cNvSpPr>
              <p:nvPr/>
            </p:nvSpPr>
            <p:spPr bwMode="auto">
              <a:xfrm>
                <a:off x="816" y="4080"/>
                <a:ext cx="1056" cy="48"/>
              </a:xfrm>
              <a:prstGeom prst="rect">
                <a:avLst/>
              </a:prstGeom>
              <a:solidFill>
                <a:srgbClr val="80808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Rectangle 41"/>
              <p:cNvSpPr>
                <a:spLocks noChangeArrowheads="1"/>
              </p:cNvSpPr>
              <p:nvPr/>
            </p:nvSpPr>
            <p:spPr bwMode="auto">
              <a:xfrm>
                <a:off x="960" y="3286"/>
                <a:ext cx="768" cy="52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400">
                    <a:latin typeface="Arial Narrow" pitchFamily="34" charset="0"/>
                  </a:rPr>
                  <a:t>1.6GHz</a:t>
                </a:r>
                <a:br>
                  <a:rPr lang="en-US" sz="2400">
                    <a:latin typeface="Arial Narrow" pitchFamily="34" charset="0"/>
                  </a:rPr>
                </a:br>
                <a:r>
                  <a:rPr lang="en-US" sz="2400">
                    <a:latin typeface="Arial Narrow" pitchFamily="34" charset="0"/>
                  </a:rPr>
                  <a:t>$1500</a:t>
                </a:r>
              </a:p>
            </p:txBody>
          </p:sp>
        </p:grpSp>
        <p:grpSp>
          <p:nvGrpSpPr>
            <p:cNvPr id="34" name="Group 42"/>
            <p:cNvGrpSpPr>
              <a:grpSpLocks/>
            </p:cNvGrpSpPr>
            <p:nvPr/>
          </p:nvGrpSpPr>
          <p:grpSpPr bwMode="auto">
            <a:xfrm>
              <a:off x="1905000" y="2435225"/>
              <a:ext cx="1562100" cy="1309688"/>
              <a:chOff x="816" y="3264"/>
              <a:chExt cx="1056" cy="864"/>
            </a:xfrm>
          </p:grpSpPr>
          <p:sp>
            <p:nvSpPr>
              <p:cNvPr id="45" name="AutoShape 43"/>
              <p:cNvSpPr>
                <a:spLocks noChangeArrowheads="1"/>
              </p:cNvSpPr>
              <p:nvPr/>
            </p:nvSpPr>
            <p:spPr bwMode="auto">
              <a:xfrm rot="10800000">
                <a:off x="816" y="3840"/>
                <a:ext cx="1056" cy="240"/>
              </a:xfrm>
              <a:custGeom>
                <a:avLst/>
                <a:gdLst>
                  <a:gd name="G0" fmla="+- 2393 0 0"/>
                  <a:gd name="G1" fmla="+- 21600 0 2393"/>
                  <a:gd name="G2" fmla="*/ 2393 1 2"/>
                  <a:gd name="G3" fmla="+- 21600 0 G2"/>
                  <a:gd name="G4" fmla="+/ 2393 21600 2"/>
                  <a:gd name="G5" fmla="+/ G1 0 2"/>
                  <a:gd name="G6" fmla="*/ 21600 21600 2393"/>
                  <a:gd name="G7" fmla="*/ G6 1 2"/>
                  <a:gd name="G8" fmla="+- 21600 0 G7"/>
                  <a:gd name="G9" fmla="*/ 21600 1 2"/>
                  <a:gd name="G10" fmla="+- 2393 0 G9"/>
                  <a:gd name="G11" fmla="?: G10 G8 0"/>
                  <a:gd name="G12" fmla="?: G10 G7 21600"/>
                  <a:gd name="T0" fmla="*/ 20403 w 21600"/>
                  <a:gd name="T1" fmla="*/ 10800 h 21600"/>
                  <a:gd name="T2" fmla="*/ 10800 w 21600"/>
                  <a:gd name="T3" fmla="*/ 21600 h 21600"/>
                  <a:gd name="T4" fmla="*/ 1197 w 21600"/>
                  <a:gd name="T5" fmla="*/ 10800 h 21600"/>
                  <a:gd name="T6" fmla="*/ 10800 w 21600"/>
                  <a:gd name="T7" fmla="*/ 0 h 21600"/>
                  <a:gd name="T8" fmla="*/ 2997 w 21600"/>
                  <a:gd name="T9" fmla="*/ 2997 h 21600"/>
                  <a:gd name="T10" fmla="*/ 18603 w 21600"/>
                  <a:gd name="T11" fmla="*/ 18603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2393" y="21600"/>
                    </a:lnTo>
                    <a:lnTo>
                      <a:pt x="1920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C0C0C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6" name="Line 44"/>
              <p:cNvSpPr>
                <a:spLocks noChangeShapeType="1"/>
              </p:cNvSpPr>
              <p:nvPr/>
            </p:nvSpPr>
            <p:spPr bwMode="auto">
              <a:xfrm>
                <a:off x="864" y="4032"/>
                <a:ext cx="960" cy="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Line 45"/>
              <p:cNvSpPr>
                <a:spLocks noChangeShapeType="1"/>
              </p:cNvSpPr>
              <p:nvPr/>
            </p:nvSpPr>
            <p:spPr bwMode="auto">
              <a:xfrm>
                <a:off x="892" y="3984"/>
                <a:ext cx="903" cy="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Line 46"/>
              <p:cNvSpPr>
                <a:spLocks noChangeShapeType="1"/>
              </p:cNvSpPr>
              <p:nvPr/>
            </p:nvSpPr>
            <p:spPr bwMode="auto">
              <a:xfrm>
                <a:off x="916" y="3936"/>
                <a:ext cx="860" cy="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Line 47"/>
              <p:cNvSpPr>
                <a:spLocks noChangeShapeType="1"/>
              </p:cNvSpPr>
              <p:nvPr/>
            </p:nvSpPr>
            <p:spPr bwMode="auto">
              <a:xfrm>
                <a:off x="946" y="3888"/>
                <a:ext cx="782" cy="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Rectangle 48"/>
              <p:cNvSpPr>
                <a:spLocks noChangeArrowheads="1"/>
              </p:cNvSpPr>
              <p:nvPr/>
            </p:nvSpPr>
            <p:spPr bwMode="auto">
              <a:xfrm>
                <a:off x="936" y="3264"/>
                <a:ext cx="816" cy="576"/>
              </a:xfrm>
              <a:prstGeom prst="rect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Rectangle 49"/>
              <p:cNvSpPr>
                <a:spLocks noChangeArrowheads="1"/>
              </p:cNvSpPr>
              <p:nvPr/>
            </p:nvSpPr>
            <p:spPr bwMode="auto">
              <a:xfrm>
                <a:off x="816" y="4080"/>
                <a:ext cx="1056" cy="48"/>
              </a:xfrm>
              <a:prstGeom prst="rect">
                <a:avLst/>
              </a:prstGeom>
              <a:solidFill>
                <a:srgbClr val="80808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Rectangle 50"/>
              <p:cNvSpPr>
                <a:spLocks noChangeArrowheads="1"/>
              </p:cNvSpPr>
              <p:nvPr/>
            </p:nvSpPr>
            <p:spPr bwMode="auto">
              <a:xfrm>
                <a:off x="960" y="3286"/>
                <a:ext cx="768" cy="528"/>
              </a:xfrm>
              <a:prstGeom prst="rect">
                <a:avLst/>
              </a:prstGeom>
              <a:solidFill>
                <a:srgbClr val="CCECFF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2400">
                    <a:latin typeface="Arial Narrow" pitchFamily="34" charset="0"/>
                  </a:rPr>
                  <a:t>1.75GHz</a:t>
                </a:r>
                <a:br>
                  <a:rPr lang="en-US" sz="2400">
                    <a:latin typeface="Arial Narrow" pitchFamily="34" charset="0"/>
                  </a:rPr>
                </a:br>
                <a:r>
                  <a:rPr lang="en-US" sz="2400">
                    <a:latin typeface="Arial Narrow" pitchFamily="34" charset="0"/>
                  </a:rPr>
                  <a:t>$1800</a:t>
                </a:r>
              </a:p>
            </p:txBody>
          </p:sp>
        </p:grpSp>
        <p:grpSp>
          <p:nvGrpSpPr>
            <p:cNvPr id="35" name="Group 51"/>
            <p:cNvGrpSpPr>
              <a:grpSpLocks/>
            </p:cNvGrpSpPr>
            <p:nvPr/>
          </p:nvGrpSpPr>
          <p:grpSpPr bwMode="auto">
            <a:xfrm>
              <a:off x="3511550" y="2435225"/>
              <a:ext cx="1435100" cy="1309688"/>
              <a:chOff x="816" y="3264"/>
              <a:chExt cx="1056" cy="864"/>
            </a:xfrm>
          </p:grpSpPr>
          <p:sp>
            <p:nvSpPr>
              <p:cNvPr id="37" name="AutoShape 52"/>
              <p:cNvSpPr>
                <a:spLocks noChangeArrowheads="1"/>
              </p:cNvSpPr>
              <p:nvPr/>
            </p:nvSpPr>
            <p:spPr bwMode="auto">
              <a:xfrm rot="10800000">
                <a:off x="816" y="3840"/>
                <a:ext cx="1056" cy="240"/>
              </a:xfrm>
              <a:custGeom>
                <a:avLst/>
                <a:gdLst>
                  <a:gd name="G0" fmla="+- 2393 0 0"/>
                  <a:gd name="G1" fmla="+- 21600 0 2393"/>
                  <a:gd name="G2" fmla="*/ 2393 1 2"/>
                  <a:gd name="G3" fmla="+- 21600 0 G2"/>
                  <a:gd name="G4" fmla="+/ 2393 21600 2"/>
                  <a:gd name="G5" fmla="+/ G1 0 2"/>
                  <a:gd name="G6" fmla="*/ 21600 21600 2393"/>
                  <a:gd name="G7" fmla="*/ G6 1 2"/>
                  <a:gd name="G8" fmla="+- 21600 0 G7"/>
                  <a:gd name="G9" fmla="*/ 21600 1 2"/>
                  <a:gd name="G10" fmla="+- 2393 0 G9"/>
                  <a:gd name="G11" fmla="?: G10 G8 0"/>
                  <a:gd name="G12" fmla="?: G10 G7 21600"/>
                  <a:gd name="T0" fmla="*/ 20403 w 21600"/>
                  <a:gd name="T1" fmla="*/ 10800 h 21600"/>
                  <a:gd name="T2" fmla="*/ 10800 w 21600"/>
                  <a:gd name="T3" fmla="*/ 21600 h 21600"/>
                  <a:gd name="T4" fmla="*/ 1197 w 21600"/>
                  <a:gd name="T5" fmla="*/ 10800 h 21600"/>
                  <a:gd name="T6" fmla="*/ 10800 w 21600"/>
                  <a:gd name="T7" fmla="*/ 0 h 21600"/>
                  <a:gd name="T8" fmla="*/ 2997 w 21600"/>
                  <a:gd name="T9" fmla="*/ 2997 h 21600"/>
                  <a:gd name="T10" fmla="*/ 18603 w 21600"/>
                  <a:gd name="T11" fmla="*/ 18603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2393" y="21600"/>
                    </a:lnTo>
                    <a:lnTo>
                      <a:pt x="19207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rgbClr val="C0C0C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8" name="Line 53"/>
              <p:cNvSpPr>
                <a:spLocks noChangeShapeType="1"/>
              </p:cNvSpPr>
              <p:nvPr/>
            </p:nvSpPr>
            <p:spPr bwMode="auto">
              <a:xfrm>
                <a:off x="864" y="4032"/>
                <a:ext cx="960" cy="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Line 54"/>
              <p:cNvSpPr>
                <a:spLocks noChangeShapeType="1"/>
              </p:cNvSpPr>
              <p:nvPr/>
            </p:nvSpPr>
            <p:spPr bwMode="auto">
              <a:xfrm>
                <a:off x="892" y="3984"/>
                <a:ext cx="903" cy="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0" name="Line 55"/>
              <p:cNvSpPr>
                <a:spLocks noChangeShapeType="1"/>
              </p:cNvSpPr>
              <p:nvPr/>
            </p:nvSpPr>
            <p:spPr bwMode="auto">
              <a:xfrm>
                <a:off x="916" y="3936"/>
                <a:ext cx="860" cy="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1" name="Line 56"/>
              <p:cNvSpPr>
                <a:spLocks noChangeShapeType="1"/>
              </p:cNvSpPr>
              <p:nvPr/>
            </p:nvSpPr>
            <p:spPr bwMode="auto">
              <a:xfrm>
                <a:off x="946" y="3888"/>
                <a:ext cx="782" cy="0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" name="Rectangle 57"/>
              <p:cNvSpPr>
                <a:spLocks noChangeArrowheads="1"/>
              </p:cNvSpPr>
              <p:nvPr/>
            </p:nvSpPr>
            <p:spPr bwMode="auto">
              <a:xfrm>
                <a:off x="936" y="3264"/>
                <a:ext cx="816" cy="576"/>
              </a:xfrm>
              <a:prstGeom prst="rect">
                <a:avLst/>
              </a:prstGeom>
              <a:gradFill rotWithShape="0">
                <a:gsLst>
                  <a:gs pos="0">
                    <a:schemeClr val="bg1"/>
                  </a:gs>
                  <a:gs pos="100000">
                    <a:srgbClr val="80808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3" name="Rectangle 58"/>
              <p:cNvSpPr>
                <a:spLocks noChangeArrowheads="1"/>
              </p:cNvSpPr>
              <p:nvPr/>
            </p:nvSpPr>
            <p:spPr bwMode="auto">
              <a:xfrm>
                <a:off x="816" y="4080"/>
                <a:ext cx="1056" cy="48"/>
              </a:xfrm>
              <a:prstGeom prst="rect">
                <a:avLst/>
              </a:prstGeom>
              <a:solidFill>
                <a:srgbClr val="80808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4" name="Rectangle 59"/>
              <p:cNvSpPr>
                <a:spLocks noChangeArrowheads="1"/>
              </p:cNvSpPr>
              <p:nvPr/>
            </p:nvSpPr>
            <p:spPr bwMode="auto">
              <a:xfrm>
                <a:off x="960" y="3286"/>
                <a:ext cx="770" cy="52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24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 Narrow" pitchFamily="34" charset="0"/>
                  </a:rPr>
                  <a:t>1.8GHz</a:t>
                </a:r>
                <a:br>
                  <a:rPr lang="en-US" sz="24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 Narrow" pitchFamily="34" charset="0"/>
                  </a:rPr>
                </a:br>
                <a:r>
                  <a:rPr lang="en-US" sz="24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 Narrow" pitchFamily="34" charset="0"/>
                  </a:rPr>
                  <a:t>$1800</a:t>
                </a:r>
                <a:endParaRPr lang="en-US" sz="2400">
                  <a:latin typeface="Arial Narrow" pitchFamily="34" charset="0"/>
                </a:endParaRPr>
              </a:p>
            </p:txBody>
          </p:sp>
        </p:grpSp>
      </p:grpSp>
      <p:sp>
        <p:nvSpPr>
          <p:cNvPr id="61" name="Text Box 61"/>
          <p:cNvSpPr txBox="1">
            <a:spLocks noChangeArrowheads="1"/>
          </p:cNvSpPr>
          <p:nvPr/>
        </p:nvSpPr>
        <p:spPr bwMode="auto">
          <a:xfrm>
            <a:off x="5623997" y="4849813"/>
            <a:ext cx="1005403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/>
            <a:r>
              <a:rPr lang="en-US" sz="3200" b="1">
                <a:solidFill>
                  <a:srgbClr val="FFFF00"/>
                </a:solidFill>
              </a:rPr>
              <a:t>85%</a:t>
            </a:r>
          </a:p>
        </p:txBody>
      </p:sp>
      <p:sp>
        <p:nvSpPr>
          <p:cNvPr id="62" name="Text Box 62"/>
          <p:cNvSpPr txBox="1">
            <a:spLocks noChangeArrowheads="1"/>
          </p:cNvSpPr>
          <p:nvPr/>
        </p:nvSpPr>
        <p:spPr bwMode="auto">
          <a:xfrm>
            <a:off x="7541697" y="4849813"/>
            <a:ext cx="1005403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/>
            <a:r>
              <a:rPr lang="en-US" sz="3200" b="1" dirty="0">
                <a:solidFill>
                  <a:srgbClr val="FFFF00"/>
                </a:solidFill>
              </a:rPr>
              <a:t>15%</a:t>
            </a:r>
          </a:p>
        </p:txBody>
      </p:sp>
      <p:sp>
        <p:nvSpPr>
          <p:cNvPr id="63" name="Text Box 63"/>
          <p:cNvSpPr txBox="1">
            <a:spLocks noChangeArrowheads="1"/>
          </p:cNvSpPr>
          <p:nvPr/>
        </p:nvSpPr>
        <p:spPr bwMode="auto">
          <a:xfrm>
            <a:off x="315397" y="4849813"/>
            <a:ext cx="1005403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/>
            <a:r>
              <a:rPr lang="en-US" sz="3200" b="1" dirty="0">
                <a:solidFill>
                  <a:srgbClr val="FFFF00"/>
                </a:solidFill>
              </a:rPr>
              <a:t>45%</a:t>
            </a:r>
          </a:p>
        </p:txBody>
      </p:sp>
      <p:sp>
        <p:nvSpPr>
          <p:cNvPr id="64" name="Text Box 64"/>
          <p:cNvSpPr txBox="1">
            <a:spLocks noChangeArrowheads="1"/>
          </p:cNvSpPr>
          <p:nvPr/>
        </p:nvSpPr>
        <p:spPr bwMode="auto">
          <a:xfrm>
            <a:off x="3566597" y="4849813"/>
            <a:ext cx="1005403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/>
            <a:r>
              <a:rPr lang="en-US" sz="3200" b="1" dirty="0">
                <a:solidFill>
                  <a:srgbClr val="FFFF00"/>
                </a:solidFill>
              </a:rPr>
              <a:t>55%</a:t>
            </a:r>
          </a:p>
        </p:txBody>
      </p:sp>
      <p:sp>
        <p:nvSpPr>
          <p:cNvPr id="66" name="Text Box 64"/>
          <p:cNvSpPr txBox="1">
            <a:spLocks noChangeArrowheads="1"/>
          </p:cNvSpPr>
          <p:nvPr/>
        </p:nvSpPr>
        <p:spPr bwMode="auto">
          <a:xfrm>
            <a:off x="2057400" y="4876800"/>
            <a:ext cx="777777" cy="5847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/>
            <a:r>
              <a:rPr lang="en-US" sz="3200" b="1" dirty="0">
                <a:solidFill>
                  <a:srgbClr val="FFFF00"/>
                </a:solidFill>
              </a:rPr>
              <a:t>0%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57200" y="57150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Does adding a dominated option increase choice </a:t>
            </a:r>
            <a:r>
              <a:rPr lang="en-US" sz="2400" dirty="0">
                <a:solidFill>
                  <a:srgbClr val="FFFF00"/>
                </a:solidFill>
              </a:rPr>
              <a:t>deferral</a:t>
            </a:r>
            <a:r>
              <a:rPr lang="en-US" sz="2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67" name="Text Box 66"/>
          <p:cNvSpPr txBox="1">
            <a:spLocks noChangeArrowheads="1"/>
          </p:cNvSpPr>
          <p:nvPr/>
        </p:nvSpPr>
        <p:spPr bwMode="auto">
          <a:xfrm>
            <a:off x="1066800" y="6186488"/>
            <a:ext cx="2874962" cy="51911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/>
            <a:r>
              <a:rPr lang="en-US" sz="2800" b="1" dirty="0">
                <a:solidFill>
                  <a:srgbClr val="FFFF00"/>
                </a:solidFill>
              </a:rPr>
              <a:t>No Choice: 21%</a:t>
            </a:r>
          </a:p>
        </p:txBody>
      </p:sp>
      <p:sp>
        <p:nvSpPr>
          <p:cNvPr id="68" name="Text Box 67"/>
          <p:cNvSpPr txBox="1">
            <a:spLocks noChangeArrowheads="1"/>
          </p:cNvSpPr>
          <p:nvPr/>
        </p:nvSpPr>
        <p:spPr bwMode="auto">
          <a:xfrm>
            <a:off x="5527675" y="6186488"/>
            <a:ext cx="2874962" cy="51911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/>
            <a:r>
              <a:rPr lang="en-US" sz="2800" b="1" dirty="0">
                <a:solidFill>
                  <a:srgbClr val="FFFF00"/>
                </a:solidFill>
              </a:rPr>
              <a:t>No Choice: 32%</a:t>
            </a:r>
          </a:p>
        </p:txBody>
      </p:sp>
    </p:spTree>
    <p:extLst>
      <p:ext uri="{BB962C8B-B14F-4D97-AF65-F5344CB8AC3E}">
        <p14:creationId xmlns:p14="http://schemas.microsoft.com/office/powerpoint/2010/main" val="358810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3" grpId="0"/>
      <p:bldP spid="64" grpId="0"/>
      <p:bldP spid="66" grpId="0"/>
      <p:bldP spid="65" grpId="0"/>
      <p:bldP spid="67" grpId="0"/>
      <p:bldP spid="6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E1771-6F1E-424B-81EA-388C4DD9C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01F2A-3D34-4C45-9F20-EF033FCB6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600200"/>
            <a:ext cx="8610600" cy="5105400"/>
          </a:xfrm>
        </p:spPr>
        <p:txBody>
          <a:bodyPr/>
          <a:lstStyle/>
          <a:p>
            <a:r>
              <a:rPr lang="en-US" dirty="0"/>
              <a:t>A lot of time you don’t actually find </a:t>
            </a:r>
            <a:r>
              <a:rPr lang="en-US" dirty="0">
                <a:solidFill>
                  <a:srgbClr val="FFFF00"/>
                </a:solidFill>
              </a:rPr>
              <a:t>any</a:t>
            </a:r>
            <a:r>
              <a:rPr lang="en-US" dirty="0"/>
              <a:t> effect</a:t>
            </a:r>
          </a:p>
          <a:p>
            <a:endParaRPr lang="en-US" dirty="0"/>
          </a:p>
          <a:p>
            <a:r>
              <a:rPr lang="en-US" dirty="0"/>
              <a:t>More importantly, can even get </a:t>
            </a:r>
            <a:r>
              <a:rPr lang="en-US" dirty="0">
                <a:solidFill>
                  <a:srgbClr val="FFFF00"/>
                </a:solidFill>
              </a:rPr>
              <a:t>repulsion </a:t>
            </a:r>
            <a:r>
              <a:rPr lang="en-US" dirty="0"/>
              <a:t>effect</a:t>
            </a:r>
          </a:p>
          <a:p>
            <a:r>
              <a:rPr lang="en-US" dirty="0"/>
              <a:t>→When the decoy </a:t>
            </a:r>
            <a:r>
              <a:rPr lang="en-US" dirty="0">
                <a:solidFill>
                  <a:srgbClr val="FFFF00"/>
                </a:solidFill>
              </a:rPr>
              <a:t>tells you something </a:t>
            </a:r>
            <a:r>
              <a:rPr lang="en-US" dirty="0"/>
              <a:t>about </a:t>
            </a:r>
            <a:br>
              <a:rPr lang="en-US" dirty="0"/>
            </a:br>
            <a:r>
              <a:rPr lang="en-US" dirty="0"/>
              <a:t>    the quality target</a:t>
            </a:r>
          </a:p>
          <a:p>
            <a:r>
              <a:rPr lang="en-US" dirty="0"/>
              <a:t>→e.g. when both from </a:t>
            </a:r>
            <a:r>
              <a:rPr lang="en-US" dirty="0">
                <a:solidFill>
                  <a:srgbClr val="FFFF00"/>
                </a:solidFill>
              </a:rPr>
              <a:t>same brand</a:t>
            </a:r>
            <a:r>
              <a:rPr lang="en-US" dirty="0"/>
              <a:t>, and decoy </a:t>
            </a:r>
            <a:br>
              <a:rPr lang="en-US" dirty="0"/>
            </a:br>
            <a:r>
              <a:rPr lang="en-US" dirty="0"/>
              <a:t>    is </a:t>
            </a:r>
            <a:r>
              <a:rPr lang="en-US" dirty="0">
                <a:solidFill>
                  <a:srgbClr val="FFFF00"/>
                </a:solidFill>
              </a:rPr>
              <a:t>low quality </a:t>
            </a:r>
            <a:r>
              <a:rPr lang="en-US" dirty="0"/>
              <a:t>(rather than high price)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9FC536-D108-4BB6-A162-7105A5DDD9B6}"/>
              </a:ext>
            </a:extLst>
          </p:cNvPr>
          <p:cNvSpPr txBox="1"/>
          <p:nvPr/>
        </p:nvSpPr>
        <p:spPr>
          <a:xfrm>
            <a:off x="7277321" y="6488668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Bhui</a:t>
            </a:r>
            <a:r>
              <a:rPr lang="en-US" dirty="0">
                <a:solidFill>
                  <a:schemeClr val="bg1"/>
                </a:solidFill>
              </a:rPr>
              <a:t> Xiang 2021</a:t>
            </a:r>
          </a:p>
        </p:txBody>
      </p:sp>
    </p:spTree>
    <p:extLst>
      <p:ext uri="{BB962C8B-B14F-4D97-AF65-F5344CB8AC3E}">
        <p14:creationId xmlns:p14="http://schemas.microsoft.com/office/powerpoint/2010/main" val="573447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382000" cy="6202362"/>
          </a:xfrm>
        </p:spPr>
        <p:txBody>
          <a:bodyPr/>
          <a:lstStyle/>
          <a:p>
            <a:r>
              <a:rPr lang="en-US" sz="7200" dirty="0"/>
              <a:t>TEAMS!</a:t>
            </a:r>
          </a:p>
        </p:txBody>
      </p:sp>
    </p:spTree>
    <p:extLst>
      <p:ext uri="{BB962C8B-B14F-4D97-AF65-F5344CB8AC3E}">
        <p14:creationId xmlns:p14="http://schemas.microsoft.com/office/powerpoint/2010/main" val="4125332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Social </a:t>
            </a:r>
            <a:r>
              <a:rPr lang="en-US" dirty="0"/>
              <a:t>Heuristics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</a:t>
            </a:r>
            <a:r>
              <a:rPr lang="en-US" dirty="0">
                <a:solidFill>
                  <a:srgbClr val="FFFF00"/>
                </a:solidFill>
              </a:rPr>
              <a:t>typically </a:t>
            </a:r>
            <a:r>
              <a:rPr lang="en-US" dirty="0"/>
              <a:t>future consequences for our social actions</a:t>
            </a:r>
          </a:p>
          <a:p>
            <a:r>
              <a:rPr lang="en-US" dirty="0"/>
              <a:t>→ Heuristic = assume interactions are </a:t>
            </a:r>
            <a:br>
              <a:rPr lang="en-US" dirty="0"/>
            </a:br>
            <a:r>
              <a:rPr lang="en-US" dirty="0"/>
              <a:t>                       </a:t>
            </a:r>
            <a:r>
              <a:rPr lang="en-US" dirty="0">
                <a:solidFill>
                  <a:srgbClr val="FFFF00"/>
                </a:solidFill>
              </a:rPr>
              <a:t>repeated</a:t>
            </a:r>
          </a:p>
          <a:p>
            <a:endParaRPr lang="en-US" dirty="0"/>
          </a:p>
          <a:p>
            <a:r>
              <a:rPr lang="en-US" dirty="0"/>
              <a:t>Intuition = don’t upset people</a:t>
            </a:r>
          </a:p>
          <a:p>
            <a:r>
              <a:rPr lang="en-US" dirty="0"/>
              <a:t>Reason = sometimes you can get away with   </a:t>
            </a:r>
            <a:br>
              <a:rPr lang="en-US" dirty="0"/>
            </a:br>
            <a:r>
              <a:rPr lang="en-US" dirty="0"/>
              <a:t>                 not being nice</a:t>
            </a:r>
          </a:p>
        </p:txBody>
      </p:sp>
    </p:spTree>
    <p:extLst>
      <p:ext uri="{BB962C8B-B14F-4D97-AF65-F5344CB8AC3E}">
        <p14:creationId xmlns:p14="http://schemas.microsoft.com/office/powerpoint/2010/main" val="147747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dirty="0">
                <a:latin typeface="Avenir Black"/>
                <a:cs typeface="Avenir Black"/>
              </a:rPr>
              <a:t>1</a:t>
            </a:r>
            <a:r>
              <a:rPr lang="en-US" baseline="30000" dirty="0">
                <a:latin typeface="Avenir Black"/>
                <a:cs typeface="Avenir Black"/>
              </a:rPr>
              <a:t>st</a:t>
            </a:r>
            <a:r>
              <a:rPr lang="en-US" dirty="0">
                <a:latin typeface="Avenir Black"/>
                <a:cs typeface="Avenir Black"/>
              </a:rPr>
              <a:t> Question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	Is the average price of a new car more 	or less than $20,000 [$40,000]?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 marL="0" indent="0">
              <a:lnSpc>
                <a:spcPct val="90000"/>
              </a:lnSpc>
              <a:buNone/>
            </a:pPr>
            <a:r>
              <a:rPr lang="en-US" dirty="0">
                <a:latin typeface="Avenir Black"/>
                <a:cs typeface="Avenir Black"/>
              </a:rPr>
              <a:t>2</a:t>
            </a:r>
            <a:r>
              <a:rPr lang="en-US" baseline="30000" dirty="0">
                <a:latin typeface="Avenir Black"/>
                <a:cs typeface="Avenir Black"/>
              </a:rPr>
              <a:t>nd</a:t>
            </a:r>
            <a:r>
              <a:rPr lang="en-US" dirty="0">
                <a:latin typeface="Avenir Black"/>
                <a:cs typeface="Avenir Black"/>
              </a:rPr>
              <a:t> Question </a:t>
            </a:r>
            <a:br>
              <a:rPr lang="en-US" dirty="0">
                <a:latin typeface="Avenir Black"/>
                <a:cs typeface="Avenir Black"/>
              </a:rPr>
            </a:br>
            <a:r>
              <a:rPr lang="en-US" dirty="0">
                <a:latin typeface="Avenir Black"/>
                <a:cs typeface="Avenir Black"/>
              </a:rPr>
              <a:t>	</a:t>
            </a:r>
            <a:r>
              <a:rPr lang="en-US" dirty="0"/>
              <a:t>What is the average price of a new car?</a:t>
            </a:r>
          </a:p>
          <a:p>
            <a:pPr marL="457200" lvl="1" indent="0">
              <a:lnSpc>
                <a:spcPct val="80000"/>
              </a:lnSpc>
              <a:buNone/>
            </a:pPr>
            <a:endParaRPr lang="en-US" dirty="0"/>
          </a:p>
          <a:p>
            <a:pPr marL="457200" lvl="1" indent="0">
              <a:lnSpc>
                <a:spcPct val="80000"/>
              </a:lnSpc>
              <a:buNone/>
            </a:pPr>
            <a:r>
              <a:rPr lang="en-US" dirty="0"/>
              <a:t>$20,000 Anchor = Estimate $32,602</a:t>
            </a:r>
            <a:endParaRPr lang="en-US" dirty="0">
              <a:sym typeface="Wingdings" charset="0"/>
            </a:endParaRPr>
          </a:p>
          <a:p>
            <a:pPr marL="457200" lvl="1" indent="0">
              <a:lnSpc>
                <a:spcPct val="80000"/>
              </a:lnSpc>
              <a:buNone/>
            </a:pPr>
            <a:r>
              <a:rPr lang="en-US" dirty="0">
                <a:sym typeface="Wingdings" charset="0"/>
              </a:rPr>
              <a:t>$40,000 Anchor = Estimate $36,854</a:t>
            </a:r>
          </a:p>
          <a:p>
            <a:pPr>
              <a:lnSpc>
                <a:spcPct val="80000"/>
              </a:lnSpc>
            </a:pPr>
            <a:endParaRPr lang="en-US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Anchoring</a:t>
            </a:r>
          </a:p>
        </p:txBody>
      </p:sp>
    </p:spTree>
    <p:extLst>
      <p:ext uri="{BB962C8B-B14F-4D97-AF65-F5344CB8AC3E}">
        <p14:creationId xmlns:p14="http://schemas.microsoft.com/office/powerpoint/2010/main" val="49198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lnSpc>
                <a:spcPct val="80000"/>
              </a:lnSpc>
              <a:buNone/>
            </a:pPr>
            <a:r>
              <a:rPr lang="en-US" sz="2400" dirty="0"/>
              <a:t>Anchor increases the </a:t>
            </a:r>
            <a:r>
              <a:rPr lang="en-US" sz="2400" dirty="0">
                <a:solidFill>
                  <a:srgbClr val="FFFF00"/>
                </a:solidFill>
              </a:rPr>
              <a:t>cognitive accessibility </a:t>
            </a:r>
            <a:r>
              <a:rPr lang="en-US" sz="2400" dirty="0"/>
              <a:t>of cheap vs. expensive cars, influences absolute estimate.</a:t>
            </a:r>
          </a:p>
          <a:p>
            <a:pPr marL="57150" indent="0">
              <a:lnSpc>
                <a:spcPct val="80000"/>
              </a:lnSpc>
              <a:buNone/>
            </a:pPr>
            <a:endParaRPr lang="en-US" sz="2000" dirty="0"/>
          </a:p>
          <a:p>
            <a:pPr marL="457200" lvl="1" indent="0">
              <a:lnSpc>
                <a:spcPct val="80000"/>
              </a:lnSpc>
              <a:buNone/>
            </a:pPr>
            <a:r>
              <a:rPr lang="en-US" sz="2400" dirty="0">
                <a:latin typeface="Avenir Black"/>
                <a:cs typeface="Avenir Black"/>
              </a:rPr>
              <a:t>$20,000 Anchor</a:t>
            </a:r>
            <a:endParaRPr lang="en-US" sz="2400" b="1" dirty="0">
              <a:latin typeface="Avenir Black"/>
              <a:cs typeface="Avenir Black"/>
              <a:sym typeface="Wingdings" charset="0"/>
            </a:endParaRPr>
          </a:p>
          <a:p>
            <a:pPr lvl="2">
              <a:lnSpc>
                <a:spcPct val="80000"/>
              </a:lnSpc>
            </a:pPr>
            <a:r>
              <a:rPr lang="en-US" sz="2000" i="1" dirty="0">
                <a:sym typeface="Wingdings" charset="0"/>
              </a:rPr>
              <a:t>Cues: Kia, Subaru, Volkswagen, Hyundai, Nissan, Toyota</a:t>
            </a:r>
          </a:p>
          <a:p>
            <a:pPr lvl="2">
              <a:lnSpc>
                <a:spcPct val="80000"/>
              </a:lnSpc>
            </a:pPr>
            <a:r>
              <a:rPr lang="en-US" sz="2000" i="1" dirty="0">
                <a:sym typeface="Wingdings" charset="0"/>
              </a:rPr>
              <a:t>Inhibits: Lexus, Mercedes, BMW , Cadillac</a:t>
            </a:r>
            <a:r>
              <a:rPr lang="en-US" sz="2000" dirty="0">
                <a:sym typeface="Wingdings" charset="0"/>
              </a:rPr>
              <a:t> </a:t>
            </a:r>
          </a:p>
          <a:p>
            <a:pPr marL="457200" lvl="1" indent="0">
              <a:lnSpc>
                <a:spcPct val="80000"/>
              </a:lnSpc>
              <a:buNone/>
            </a:pPr>
            <a:r>
              <a:rPr lang="en-US" sz="2400" dirty="0"/>
              <a:t>	</a:t>
            </a:r>
            <a:br>
              <a:rPr lang="en-US" sz="2400" dirty="0"/>
            </a:br>
            <a:r>
              <a:rPr lang="en-US" sz="2400" dirty="0"/>
              <a:t>		= Estimate $32,602</a:t>
            </a:r>
            <a:endParaRPr lang="en-US" sz="2400" dirty="0">
              <a:sym typeface="Wingdings" charset="0"/>
            </a:endParaRPr>
          </a:p>
          <a:p>
            <a:pPr marL="457200" lvl="1" indent="0">
              <a:lnSpc>
                <a:spcPct val="80000"/>
              </a:lnSpc>
              <a:buNone/>
            </a:pPr>
            <a:endParaRPr lang="en-US" sz="2400" dirty="0">
              <a:sym typeface="Wingdings" charset="0"/>
            </a:endParaRPr>
          </a:p>
          <a:p>
            <a:pPr marL="457200" lvl="1" indent="0">
              <a:lnSpc>
                <a:spcPct val="80000"/>
              </a:lnSpc>
              <a:buNone/>
            </a:pPr>
            <a:r>
              <a:rPr lang="en-US" sz="2400" dirty="0">
                <a:latin typeface="Avenir Black"/>
                <a:cs typeface="Avenir Black"/>
                <a:sym typeface="Wingdings" charset="0"/>
              </a:rPr>
              <a:t>$40,000 Anchor</a:t>
            </a:r>
          </a:p>
          <a:p>
            <a:pPr lvl="2">
              <a:lnSpc>
                <a:spcPct val="80000"/>
              </a:lnSpc>
            </a:pPr>
            <a:r>
              <a:rPr lang="en-US" sz="2000" i="1" dirty="0">
                <a:sym typeface="Wingdings" charset="0"/>
              </a:rPr>
              <a:t>Cues: Lexus, Mercedes, BMW , Cadillac</a:t>
            </a:r>
          </a:p>
          <a:p>
            <a:pPr lvl="2">
              <a:lnSpc>
                <a:spcPct val="80000"/>
              </a:lnSpc>
            </a:pPr>
            <a:r>
              <a:rPr lang="en-US" sz="2000" i="1" dirty="0">
                <a:sym typeface="Wingdings" charset="0"/>
              </a:rPr>
              <a:t>Inhibits: Kia, Subaru, Volkswagen, Hyundai, Nissan, Toyota</a:t>
            </a:r>
            <a:br>
              <a:rPr lang="en-US" sz="2000" i="1" dirty="0">
                <a:sym typeface="Wingdings" charset="0"/>
              </a:rPr>
            </a:br>
            <a:br>
              <a:rPr lang="en-US" sz="2000" i="1" dirty="0">
                <a:sym typeface="Wingdings" charset="0"/>
              </a:rPr>
            </a:br>
            <a:r>
              <a:rPr lang="en-US" sz="2000" i="1" dirty="0">
                <a:sym typeface="Wingdings" charset="0"/>
              </a:rPr>
              <a:t>	</a:t>
            </a:r>
            <a:r>
              <a:rPr lang="en-US" dirty="0">
                <a:sym typeface="Wingdings" charset="0"/>
              </a:rPr>
              <a:t>= Estimate $36,854</a:t>
            </a:r>
            <a:endParaRPr lang="en-US" sz="2000" i="1" dirty="0">
              <a:sym typeface="Wingdings" charset="0"/>
            </a:endParaRPr>
          </a:p>
          <a:p>
            <a:pPr>
              <a:lnSpc>
                <a:spcPct val="80000"/>
              </a:lnSpc>
            </a:pPr>
            <a:endParaRPr lang="en-US" sz="2400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Anchoring</a:t>
            </a:r>
          </a:p>
        </p:txBody>
      </p:sp>
    </p:spTree>
    <p:extLst>
      <p:ext uri="{BB962C8B-B14F-4D97-AF65-F5344CB8AC3E}">
        <p14:creationId xmlns:p14="http://schemas.microsoft.com/office/powerpoint/2010/main" val="293135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" indent="0">
              <a:lnSpc>
                <a:spcPct val="80000"/>
              </a:lnSpc>
              <a:buNone/>
            </a:pPr>
            <a:r>
              <a:rPr lang="en-US" sz="2400" dirty="0"/>
              <a:t>Also see anchoring effects in domains without these kinds of associations (e.g. trivia questions)</a:t>
            </a:r>
          </a:p>
          <a:p>
            <a:pPr marL="57150" indent="0">
              <a:lnSpc>
                <a:spcPct val="80000"/>
              </a:lnSpc>
              <a:buNone/>
            </a:pPr>
            <a:endParaRPr lang="en-US" sz="2400" dirty="0"/>
          </a:p>
          <a:p>
            <a:pPr marL="57150">
              <a:lnSpc>
                <a:spcPct val="80000"/>
              </a:lnSpc>
            </a:pPr>
            <a:r>
              <a:rPr lang="en-US" sz="2400" dirty="0"/>
              <a:t>Anchor </a:t>
            </a:r>
            <a:r>
              <a:rPr lang="en-US" sz="2400" dirty="0">
                <a:solidFill>
                  <a:srgbClr val="FFFF00"/>
                </a:solidFill>
              </a:rPr>
              <a:t>itself</a:t>
            </a:r>
            <a:r>
              <a:rPr lang="en-US" sz="2400" dirty="0"/>
              <a:t> is extremely cognitively accessible </a:t>
            </a:r>
          </a:p>
          <a:p>
            <a:pPr marL="57150" indent="0">
              <a:lnSpc>
                <a:spcPct val="80000"/>
              </a:lnSpc>
              <a:buNone/>
            </a:pPr>
            <a:endParaRPr lang="en-US" sz="2400" dirty="0"/>
          </a:p>
          <a:p>
            <a:pPr marL="57150" indent="0">
              <a:lnSpc>
                <a:spcPct val="80000"/>
              </a:lnSpc>
              <a:buNone/>
            </a:pPr>
            <a:r>
              <a:rPr lang="en-US" sz="2400" dirty="0"/>
              <a:t>So when the question is </a:t>
            </a:r>
            <a:r>
              <a:rPr lang="en-US" sz="2400" dirty="0">
                <a:solidFill>
                  <a:srgbClr val="FFFF00"/>
                </a:solidFill>
              </a:rPr>
              <a:t>hard</a:t>
            </a:r>
            <a:r>
              <a:rPr lang="en-US" sz="2400" dirty="0"/>
              <a:t>, your mind </a:t>
            </a:r>
            <a:r>
              <a:rPr lang="en-US" sz="2400" dirty="0">
                <a:solidFill>
                  <a:srgbClr val="FFFF00"/>
                </a:solidFill>
              </a:rPr>
              <a:t>starts</a:t>
            </a:r>
            <a:r>
              <a:rPr lang="en-US" sz="2400" dirty="0"/>
              <a:t> at the anchor, and then starts </a:t>
            </a:r>
            <a:r>
              <a:rPr lang="en-US" sz="2400" dirty="0">
                <a:solidFill>
                  <a:srgbClr val="FFFF00"/>
                </a:solidFill>
              </a:rPr>
              <a:t>adjusting</a:t>
            </a:r>
          </a:p>
          <a:p>
            <a:pPr marL="57150" indent="0">
              <a:lnSpc>
                <a:spcPct val="80000"/>
              </a:lnSpc>
              <a:buNone/>
            </a:pPr>
            <a:r>
              <a:rPr lang="en-US" sz="2400" dirty="0"/>
              <a:t>→ “$20,000 seems low”, start adjusting up</a:t>
            </a:r>
          </a:p>
          <a:p>
            <a:pPr marL="57150">
              <a:lnSpc>
                <a:spcPct val="80000"/>
              </a:lnSpc>
            </a:pPr>
            <a:r>
              <a:rPr lang="en-US" sz="2400" dirty="0"/>
              <a:t>→ “$40,000 seems high”, start adjusting down</a:t>
            </a:r>
          </a:p>
          <a:p>
            <a:pPr marL="57150">
              <a:lnSpc>
                <a:spcPct val="80000"/>
              </a:lnSpc>
            </a:pPr>
            <a:endParaRPr lang="en-US" sz="2400" dirty="0"/>
          </a:p>
          <a:p>
            <a:pPr marL="57150">
              <a:lnSpc>
                <a:spcPct val="80000"/>
              </a:lnSpc>
            </a:pPr>
            <a:r>
              <a:rPr lang="en-US" sz="2400" dirty="0"/>
              <a:t>Either way, </a:t>
            </a:r>
            <a:r>
              <a:rPr lang="en-US" sz="2400" dirty="0">
                <a:solidFill>
                  <a:srgbClr val="FFFF00"/>
                </a:solidFill>
              </a:rPr>
              <a:t>don’t adjust far </a:t>
            </a:r>
            <a:r>
              <a:rPr lang="en-US" sz="2400" dirty="0"/>
              <a:t>enough</a:t>
            </a:r>
          </a:p>
          <a:p>
            <a:pPr marL="57150">
              <a:lnSpc>
                <a:spcPct val="80000"/>
              </a:lnSpc>
            </a:pPr>
            <a:endParaRPr lang="en-US" sz="2400" dirty="0"/>
          </a:p>
          <a:p>
            <a:pPr marL="57150">
              <a:lnSpc>
                <a:spcPct val="80000"/>
              </a:lnSpc>
            </a:pPr>
            <a:endParaRPr lang="en-US" sz="2400" dirty="0"/>
          </a:p>
          <a:p>
            <a:pPr marL="57150" indent="0">
              <a:lnSpc>
                <a:spcPct val="80000"/>
              </a:lnSpc>
              <a:buNone/>
            </a:pP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Anchoring (and adjustment)</a:t>
            </a:r>
          </a:p>
        </p:txBody>
      </p:sp>
    </p:spTree>
    <p:extLst>
      <p:ext uri="{BB962C8B-B14F-4D97-AF65-F5344CB8AC3E}">
        <p14:creationId xmlns:p14="http://schemas.microsoft.com/office/powerpoint/2010/main" val="279256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9EAD0F73C02A440BB026F6C5F629426" ma:contentTypeVersion="0" ma:contentTypeDescription="Create a new document." ma:contentTypeScope="" ma:versionID="23d29eb951309f06492f7e2134b28b1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2b836cd0c243410dbe443b27cc7bcd3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FBCA920-8A9C-49FA-B27D-4CB147CCDE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7C4112A-BA43-44F6-9EBF-C3D783F6FA1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F47F3E6-46E1-4822-B7D8-DA08B35BB118}">
  <ds:schemaRefs>
    <ds:schemaRef ds:uri="http://purl.org/dc/elements/1.1/"/>
    <ds:schemaRef ds:uri="http://purl.org/dc/terms/"/>
    <ds:schemaRef ds:uri="http://schemas.microsoft.com/office/2006/documentManagement/types"/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101992</TotalTime>
  <Words>2368</Words>
  <Application>Microsoft Office PowerPoint</Application>
  <PresentationFormat>On-screen Show (4:3)</PresentationFormat>
  <Paragraphs>378</Paragraphs>
  <Slides>53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Arial</vt:lpstr>
      <vt:lpstr>Arial Narrow</vt:lpstr>
      <vt:lpstr>Avenir Black</vt:lpstr>
      <vt:lpstr>Avenir Book</vt:lpstr>
      <vt:lpstr>Calibri</vt:lpstr>
      <vt:lpstr>Helvetica</vt:lpstr>
      <vt:lpstr>Times</vt:lpstr>
      <vt:lpstr>Times New Roman</vt:lpstr>
      <vt:lpstr>Office Theme</vt:lpstr>
      <vt:lpstr>Consumer Behavior 15.847</vt:lpstr>
      <vt:lpstr>Last Time</vt:lpstr>
      <vt:lpstr>Real-world CRT correlates</vt:lpstr>
      <vt:lpstr>Explicit Heuristics</vt:lpstr>
      <vt:lpstr>But mostly we are interested in heuristics people do not realize they are applying</vt:lpstr>
      <vt:lpstr>Social Heuristics</vt:lpstr>
      <vt:lpstr>Anchoring</vt:lpstr>
      <vt:lpstr>Anchoring</vt:lpstr>
      <vt:lpstr>Anchoring (and adjustment)</vt:lpstr>
      <vt:lpstr>Do Experts Anchor?</vt:lpstr>
      <vt:lpstr>Do Experts Anchor?</vt:lpstr>
      <vt:lpstr>Undergraduates</vt:lpstr>
      <vt:lpstr>Mere Exposure Effect</vt:lpstr>
      <vt:lpstr>Illusory Truth Effect</vt:lpstr>
      <vt:lpstr>Illusory Truth Effect</vt:lpstr>
      <vt:lpstr>Illusory Truth Effect</vt:lpstr>
      <vt:lpstr>What’s going on?</vt:lpstr>
      <vt:lpstr>Sidebar: Exposure and sharing</vt:lpstr>
      <vt:lpstr>Availability Heuristic</vt:lpstr>
      <vt:lpstr>PowerPoint Presentation</vt:lpstr>
      <vt:lpstr>Availability Heuristic</vt:lpstr>
      <vt:lpstr>Availability Heuristic</vt:lpstr>
      <vt:lpstr>PowerPoint Presentation</vt:lpstr>
      <vt:lpstr>What’s going on?</vt:lpstr>
      <vt:lpstr>“The Linda Problem”</vt:lpstr>
      <vt:lpstr>The Conjunction Fallacy</vt:lpstr>
      <vt:lpstr>What’s going on?</vt:lpstr>
      <vt:lpstr>Base-Rate Neglect</vt:lpstr>
      <vt:lpstr>Base-Rate Neglect</vt:lpstr>
      <vt:lpstr>Medical Testing</vt:lpstr>
      <vt:lpstr>N = 100,000</vt:lpstr>
      <vt:lpstr>Pregnancy Test</vt:lpstr>
      <vt:lpstr>What’s going on?</vt:lpstr>
      <vt:lpstr>Insensitivity to Sample Size</vt:lpstr>
      <vt:lpstr>Insensitivity to Sample Size</vt:lpstr>
      <vt:lpstr>Halo Effect</vt:lpstr>
      <vt:lpstr>Beauty Premium</vt:lpstr>
      <vt:lpstr>Beauty Premium</vt:lpstr>
      <vt:lpstr>Beauty Premium</vt:lpstr>
      <vt:lpstr>Beauty Premium (+1SD)</vt:lpstr>
      <vt:lpstr>Beauty and Ability</vt:lpstr>
      <vt:lpstr>Health Halo</vt:lpstr>
      <vt:lpstr>Health Halo</vt:lpstr>
      <vt:lpstr>Dieter’s Paradox</vt:lpstr>
      <vt:lpstr>Dieter’s Paradox</vt:lpstr>
      <vt:lpstr>What’s going on?</vt:lpstr>
      <vt:lpstr>Compromise Effect</vt:lpstr>
      <vt:lpstr>Compromise Effect</vt:lpstr>
      <vt:lpstr>Attraction Effect</vt:lpstr>
      <vt:lpstr>PowerPoint Presentation</vt:lpstr>
      <vt:lpstr>Attraction Effect</vt:lpstr>
      <vt:lpstr>but…</vt:lpstr>
      <vt:lpstr>TEAMS!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David Rand</dc:creator>
  <cp:lastModifiedBy>David Rand</cp:lastModifiedBy>
  <cp:revision>1783</cp:revision>
  <dcterms:created xsi:type="dcterms:W3CDTF">2009-04-18T16:48:19Z</dcterms:created>
  <dcterms:modified xsi:type="dcterms:W3CDTF">2022-02-07T19:36:50Z</dcterms:modified>
  <cp:category>a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0x010100F9EAD0F73C02A440BB026F6C5F629426</vt:lpwstr>
  </property>
</Properties>
</file>